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004000"/>
  <p:notesSz cx="32918400" cy="51206400"/>
  <p:defaultTextStyle>
    <a:defPPr>
      <a:defRPr lang="en-US"/>
    </a:defPPr>
    <a:lvl1pPr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1pPr>
    <a:lvl2pPr marL="4572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2pPr>
    <a:lvl3pPr marL="9144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3pPr>
    <a:lvl4pPr marL="13716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4pPr>
    <a:lvl5pPr marL="1828800" algn="l" rtl="0" fontAlgn="base">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97">
          <p15:clr>
            <a:srgbClr val="A4A3A4"/>
          </p15:clr>
        </p15:guide>
        <p15:guide id="2" orient="horz" pos="19087">
          <p15:clr>
            <a:srgbClr val="A4A3A4"/>
          </p15:clr>
        </p15:guide>
        <p15:guide id="3" orient="horz" pos="3625">
          <p15:clr>
            <a:srgbClr val="A4A3A4"/>
          </p15:clr>
        </p15:guide>
        <p15:guide id="4" orient="horz" pos="2070">
          <p15:clr>
            <a:srgbClr val="A4A3A4"/>
          </p15:clr>
        </p15:guide>
        <p15:guide id="5" pos="7439">
          <p15:clr>
            <a:srgbClr val="A4A3A4"/>
          </p15:clr>
        </p15:guide>
        <p15:guide id="6" pos="8412">
          <p15:clr>
            <a:srgbClr val="A4A3A4"/>
          </p15:clr>
        </p15:guide>
        <p15:guide id="7" pos="15311">
          <p15:clr>
            <a:srgbClr val="A4A3A4"/>
          </p15:clr>
        </p15:guide>
        <p15:guide id="8" pos="24535">
          <p15:clr>
            <a:srgbClr val="A4A3A4"/>
          </p15:clr>
        </p15:guide>
        <p15:guide id="9" pos="1150">
          <p15:clr>
            <a:srgbClr val="A4A3A4"/>
          </p15:clr>
        </p15:guide>
        <p15:guide id="10" pos="16330">
          <p15:clr>
            <a:srgbClr val="A4A3A4"/>
          </p15:clr>
        </p15:guide>
        <p15:guide id="11" pos="23563">
          <p15:clr>
            <a:srgbClr val="A4A3A4"/>
          </p15:clr>
        </p15:guide>
        <p15:guide id="12" pos="30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91919"/>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105" autoAdjust="0"/>
    <p:restoredTop sz="94660"/>
  </p:normalViewPr>
  <p:slideViewPr>
    <p:cSldViewPr snapToGrid="0">
      <p:cViewPr varScale="1">
        <p:scale>
          <a:sx n="21" d="100"/>
          <a:sy n="21" d="100"/>
        </p:scale>
        <p:origin x="216" y="132"/>
      </p:cViewPr>
      <p:guideLst>
        <p:guide orient="horz" pos="697"/>
        <p:guide orient="horz" pos="19087"/>
        <p:guide orient="horz" pos="3625"/>
        <p:guide orient="horz" pos="2070"/>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E0E8E82-1755-4A89-B224-2F44A45EC935}" type="datetime1">
              <a:rPr lang="en-US" altLang="en-US"/>
              <a:pPr/>
              <a:t>9/22/2016</a:t>
            </a:fld>
            <a:endParaRPr lang="en-US" altLang="en-US"/>
          </a:p>
        </p:txBody>
      </p:sp>
      <p:sp>
        <p:nvSpPr>
          <p:cNvPr id="4" name="Slide Image Placeholder 3"/>
          <p:cNvSpPr>
            <a:spLocks noGrp="1" noRot="1" noChangeAspect="1"/>
          </p:cNvSpPr>
          <p:nvPr>
            <p:ph type="sldImg" idx="2"/>
          </p:nvPr>
        </p:nvSpPr>
        <p:spPr>
          <a:xfrm>
            <a:off x="1098550" y="3840163"/>
            <a:ext cx="307213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1D0CB80-DFFA-42FF-BCB9-B34E4DD2CA54}" type="slidenum">
              <a:rPr lang="en-US" altLang="en-US"/>
              <a:pPr/>
              <a:t>‹#›</a:t>
            </a:fld>
            <a:endParaRPr lang="en-US" altLang="en-US"/>
          </a:p>
        </p:txBody>
      </p:sp>
    </p:spTree>
    <p:extLst>
      <p:ext uri="{BB962C8B-B14F-4D97-AF65-F5344CB8AC3E}">
        <p14:creationId xmlns:p14="http://schemas.microsoft.com/office/powerpoint/2010/main" val="385394417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9600" dirty="0" smtClean="0">
                <a:solidFill>
                  <a:srgbClr val="000000"/>
                </a:solidFill>
              </a:rPr>
              <a:t>Copyright Colin </a:t>
            </a:r>
            <a:r>
              <a:rPr lang="en-US" altLang="en-US" sz="9600" dirty="0" err="1" smtClean="0">
                <a:solidFill>
                  <a:srgbClr val="000000"/>
                </a:solidFill>
              </a:rPr>
              <a:t>Purrington</a:t>
            </a:r>
            <a:r>
              <a:rPr lang="en-US" altLang="en-US" sz="9600" dirty="0" smtClean="0">
                <a:solidFill>
                  <a:srgbClr val="000000"/>
                </a:solidFill>
              </a:rPr>
              <a:t> (</a:t>
            </a:r>
            <a:r>
              <a:rPr lang="en-US" altLang="en-US" sz="9600" dirty="0" smtClean="0">
                <a:solidFill>
                  <a:srgbClr val="000000"/>
                </a:solidFill>
                <a:latin typeface="Times New Roman" panose="02020603050405020304" pitchFamily="18" charset="0"/>
              </a:rPr>
              <a:t>http://colinpurrington.com/tips/academic/posterdesign).</a:t>
            </a:r>
            <a:endParaRPr lang="en-US" altLang="en-US" sz="9600" dirty="0" smtClean="0">
              <a:solidFill>
                <a:srgbClr val="000000"/>
              </a:solidFill>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9pPr>
          </a:lstStyle>
          <a:p>
            <a:pPr eaLnBrk="1" hangingPunct="1"/>
            <a:fld id="{CAAC8B97-F2EB-4E63-984D-4C2F6070C01A}"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extLst>
      <p:ext uri="{BB962C8B-B14F-4D97-AF65-F5344CB8AC3E}">
        <p14:creationId xmlns:p14="http://schemas.microsoft.com/office/powerpoint/2010/main" val="131110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9942601"/>
            <a:ext cx="43526075" cy="685888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134983"/>
            <a:ext cx="35845750"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6D7A23E-F42B-4B0F-B6C1-B88B7BE88AB4}" type="slidenum">
              <a:rPr lang="en-US" altLang="en-US"/>
              <a:pPr/>
              <a:t>‹#›</a:t>
            </a:fld>
            <a:endParaRPr lang="en-US" altLang="en-US"/>
          </a:p>
        </p:txBody>
      </p:sp>
    </p:spTree>
    <p:extLst>
      <p:ext uri="{BB962C8B-B14F-4D97-AF65-F5344CB8AC3E}">
        <p14:creationId xmlns:p14="http://schemas.microsoft.com/office/powerpoint/2010/main" val="83454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BE14CE-9A78-4A9B-BD48-F3BF5956D99F}" type="slidenum">
              <a:rPr lang="en-US" altLang="en-US"/>
              <a:pPr/>
              <a:t>‹#›</a:t>
            </a:fld>
            <a:endParaRPr lang="en-US" altLang="en-US"/>
          </a:p>
        </p:txBody>
      </p:sp>
    </p:spTree>
    <p:extLst>
      <p:ext uri="{BB962C8B-B14F-4D97-AF65-F5344CB8AC3E}">
        <p14:creationId xmlns:p14="http://schemas.microsoft.com/office/powerpoint/2010/main" val="140151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4" y="2844492"/>
            <a:ext cx="10880725" cy="256035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844492"/>
            <a:ext cx="32492950" cy="256035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5484FD-CF51-4FFA-97AE-FB8E1E408E58}" type="slidenum">
              <a:rPr lang="en-US" altLang="en-US"/>
              <a:pPr/>
              <a:t>‹#›</a:t>
            </a:fld>
            <a:endParaRPr lang="en-US" altLang="en-US"/>
          </a:p>
        </p:txBody>
      </p:sp>
    </p:spTree>
    <p:extLst>
      <p:ext uri="{BB962C8B-B14F-4D97-AF65-F5344CB8AC3E}">
        <p14:creationId xmlns:p14="http://schemas.microsoft.com/office/powerpoint/2010/main" val="76868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C82E60A-EAB9-41AC-A67A-77FB9FAB62A4}" type="slidenum">
              <a:rPr lang="en-US" altLang="en-US"/>
              <a:pPr/>
              <a:t>‹#›</a:t>
            </a:fld>
            <a:endParaRPr lang="en-US" altLang="en-US"/>
          </a:p>
        </p:txBody>
      </p:sp>
    </p:spTree>
    <p:extLst>
      <p:ext uri="{BB962C8B-B14F-4D97-AF65-F5344CB8AC3E}">
        <p14:creationId xmlns:p14="http://schemas.microsoft.com/office/powerpoint/2010/main" val="57568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0565843"/>
            <a:ext cx="43526075" cy="635573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3564968"/>
            <a:ext cx="43526075"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7A9092-D7BC-4B7A-897C-488B9ED248DD}" type="slidenum">
              <a:rPr lang="en-US" altLang="en-US"/>
              <a:pPr/>
              <a:t>‹#›</a:t>
            </a:fld>
            <a:endParaRPr lang="en-US" altLang="en-US"/>
          </a:p>
        </p:txBody>
      </p:sp>
    </p:spTree>
    <p:extLst>
      <p:ext uri="{BB962C8B-B14F-4D97-AF65-F5344CB8AC3E}">
        <p14:creationId xmlns:p14="http://schemas.microsoft.com/office/powerpoint/2010/main" val="382793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4" y="9246527"/>
            <a:ext cx="21686837"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246527"/>
            <a:ext cx="21686838"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8E219F-1674-409B-B0A3-1318D971A585}" type="slidenum">
              <a:rPr lang="en-US" altLang="en-US"/>
              <a:pPr/>
              <a:t>‹#›</a:t>
            </a:fld>
            <a:endParaRPr lang="en-US" altLang="en-US"/>
          </a:p>
        </p:txBody>
      </p:sp>
    </p:spTree>
    <p:extLst>
      <p:ext uri="{BB962C8B-B14F-4D97-AF65-F5344CB8AC3E}">
        <p14:creationId xmlns:p14="http://schemas.microsoft.com/office/powerpoint/2010/main" val="316764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281024"/>
            <a:ext cx="46085125"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164476"/>
            <a:ext cx="2262505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149417"/>
            <a:ext cx="2262505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164476"/>
            <a:ext cx="22632988"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149417"/>
            <a:ext cx="22632988"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833863E-3DE4-4B5B-82E6-8011E6833EDA}" type="slidenum">
              <a:rPr lang="en-US" altLang="en-US"/>
              <a:pPr/>
              <a:t>‹#›</a:t>
            </a:fld>
            <a:endParaRPr lang="en-US" altLang="en-US"/>
          </a:p>
        </p:txBody>
      </p:sp>
    </p:spTree>
    <p:extLst>
      <p:ext uri="{BB962C8B-B14F-4D97-AF65-F5344CB8AC3E}">
        <p14:creationId xmlns:p14="http://schemas.microsoft.com/office/powerpoint/2010/main" val="423758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D565428-CCC6-4FA4-A899-9390A9EC4D17}" type="slidenum">
              <a:rPr lang="en-US" altLang="en-US"/>
              <a:pPr/>
              <a:t>‹#›</a:t>
            </a:fld>
            <a:endParaRPr lang="en-US" altLang="en-US"/>
          </a:p>
        </p:txBody>
      </p:sp>
    </p:spTree>
    <p:extLst>
      <p:ext uri="{BB962C8B-B14F-4D97-AF65-F5344CB8AC3E}">
        <p14:creationId xmlns:p14="http://schemas.microsoft.com/office/powerpoint/2010/main" val="217823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A561A66-73B2-47A1-B087-EBAA8A2BBA7A}" type="slidenum">
              <a:rPr lang="en-US" altLang="en-US"/>
              <a:pPr/>
              <a:t>‹#›</a:t>
            </a:fld>
            <a:endParaRPr lang="en-US" altLang="en-US"/>
          </a:p>
        </p:txBody>
      </p:sp>
    </p:spTree>
    <p:extLst>
      <p:ext uri="{BB962C8B-B14F-4D97-AF65-F5344CB8AC3E}">
        <p14:creationId xmlns:p14="http://schemas.microsoft.com/office/powerpoint/2010/main" val="313967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74851"/>
            <a:ext cx="16846550" cy="542197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274851"/>
            <a:ext cx="286258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696825"/>
            <a:ext cx="1684655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887290-47B4-432B-8C20-19EE27E09637}" type="slidenum">
              <a:rPr lang="en-US" altLang="en-US"/>
              <a:pPr/>
              <a:t>‹#›</a:t>
            </a:fld>
            <a:endParaRPr lang="en-US" altLang="en-US"/>
          </a:p>
        </p:txBody>
      </p:sp>
    </p:spTree>
    <p:extLst>
      <p:ext uri="{BB962C8B-B14F-4D97-AF65-F5344CB8AC3E}">
        <p14:creationId xmlns:p14="http://schemas.microsoft.com/office/powerpoint/2010/main" val="253603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2402492"/>
            <a:ext cx="30724475" cy="264539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6" y="2859927"/>
            <a:ext cx="30724475"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6" y="25047885"/>
            <a:ext cx="30724475"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4BCBAD0-832C-45E3-84E9-FF6E6AA0BEB4}" type="slidenum">
              <a:rPr lang="en-US" altLang="en-US"/>
              <a:pPr/>
              <a:t>‹#›</a:t>
            </a:fld>
            <a:endParaRPr lang="en-US" altLang="en-US"/>
          </a:p>
        </p:txBody>
      </p:sp>
    </p:spTree>
    <p:extLst>
      <p:ext uri="{BB962C8B-B14F-4D97-AF65-F5344CB8AC3E}">
        <p14:creationId xmlns:p14="http://schemas.microsoft.com/office/powerpoint/2010/main" val="1522616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844800"/>
            <a:ext cx="4352607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40163" y="9247188"/>
            <a:ext cx="43526075" cy="1920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40163"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7495838" y="29159200"/>
            <a:ext cx="16214725"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panose="02020603050405020304" pitchFamily="18" charset="0"/>
              </a:defRPr>
            </a:lvl1pPr>
          </a:lstStyle>
          <a:p>
            <a:fld id="{88970C6D-284A-474D-8EF8-D4FF4F10E74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S PGothic" panose="020B0600070205080204" pitchFamily="34"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S PGothic" panose="020B0600070205080204" pitchFamily="34"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MS PGothic" panose="020B0600070205080204" pitchFamily="34"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MS PGothic" panose="020B0600070205080204" pitchFamily="34"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icchezza@mail.usf.edu" TargetMode="External"/><Relationship Id="rId3" Type="http://schemas.openxmlformats.org/officeDocument/2006/relationships/notesSlide" Target="../notesSlides/notesSlide1.xml"/><Relationship Id="rId7" Type="http://schemas.openxmlformats.org/officeDocument/2006/relationships/hyperlink" Target="http://vicricchezza.weebly.com/thesis.html" TargetMode="External"/><Relationship Id="rId12"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hyperlink" Target="http://www.jsg.utexas.edu/events/files/Survey_NSF_report.pdf" TargetMode="External"/><Relationship Id="rId11" Type="http://schemas.openxmlformats.org/officeDocument/2006/relationships/image" Target="../media/image3.png"/><Relationship Id="rId5" Type="http://schemas.openxmlformats.org/officeDocument/2006/relationships/hyperlink" Target="http://www.jsg.utexas.edu/events/future-of-geoscience-undergraduate-education/" TargetMode="External"/><Relationship Id="rId10" Type="http://schemas.openxmlformats.org/officeDocument/2006/relationships/image" Target="../media/image2.emf"/><Relationship Id="rId4" Type="http://schemas.openxmlformats.org/officeDocument/2006/relationships/image" Target="../media/image1.JPG"/><Relationship Id="rId9" Type="http://schemas.openxmlformats.org/officeDocument/2006/relationships/hyperlink" Target="mailto:Vacher@usf.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0000"/>
            <a:lum/>
          </a:blip>
          <a:srcRect/>
          <a:stretch>
            <a:fillRect t="-13000" b="-74000"/>
          </a:stretch>
        </a:blipFill>
        <a:effectLst/>
      </p:bgPr>
    </p:bg>
    <p:spTree>
      <p:nvGrpSpPr>
        <p:cNvPr id="1" name=""/>
        <p:cNvGrpSpPr/>
        <p:nvPr/>
      </p:nvGrpSpPr>
      <p:grpSpPr>
        <a:xfrm>
          <a:off x="0" y="0"/>
          <a:ext cx="0" cy="0"/>
          <a:chOff x="0" y="0"/>
          <a:chExt cx="0" cy="0"/>
        </a:xfrm>
      </p:grpSpPr>
      <p:sp>
        <p:nvSpPr>
          <p:cNvPr id="14339" name="Text Box 7"/>
          <p:cNvSpPr txBox="1">
            <a:spLocks noChangeArrowheads="1"/>
          </p:cNvSpPr>
          <p:nvPr/>
        </p:nvSpPr>
        <p:spPr bwMode="auto">
          <a:xfrm>
            <a:off x="1995488" y="6929438"/>
            <a:ext cx="10512425" cy="24139524"/>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500063"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0063"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spcBef>
                <a:spcPct val="50000"/>
              </a:spcBef>
            </a:pPr>
            <a:r>
              <a:rPr lang="en-US" altLang="en-US" sz="4800" b="1" dirty="0">
                <a:latin typeface="Calibri" panose="020F0502020204030204" pitchFamily="34" charset="0"/>
              </a:rPr>
              <a:t>Introduction</a:t>
            </a:r>
          </a:p>
          <a:p>
            <a:pPr algn="just" eaLnBrk="1" hangingPunct="1">
              <a:spcBef>
                <a:spcPct val="10000"/>
              </a:spcBef>
              <a:spcAft>
                <a:spcPts val="1800"/>
              </a:spcAft>
            </a:pPr>
            <a:r>
              <a:rPr lang="en-US" sz="2800" dirty="0">
                <a:latin typeface="+mn-lt"/>
              </a:rPr>
              <a:t>GLY 4866, “Computational Geology,” is a Quantitative (capital-Q) Literacy course that has been offered annually to undergraduate geology majors at the University of South Florida in Tampa since 1996. The course, which has had a Calculus-1 prerequisite, focuses on problem solving in a geologic context, with a goal of improving student comfort with numeracy (numbers, equations, and calculations), quantitative literacy (verbal and graphic communication), and quantitative reasoning (critical thinking habits of mind). Recent meetings and surveys (e.g., the Summits on the Future of Undergraduate Geoscience </a:t>
            </a:r>
            <a:r>
              <a:rPr lang="en-US" sz="2800" dirty="0" smtClean="0">
                <a:latin typeface="+mn-lt"/>
              </a:rPr>
              <a:t>Education</a:t>
            </a:r>
            <a:r>
              <a:rPr lang="en-US" sz="2800" baseline="30000" dirty="0" smtClean="0">
                <a:latin typeface="+mn-lt"/>
              </a:rPr>
              <a:t>1,2</a:t>
            </a:r>
            <a:r>
              <a:rPr lang="en-US" sz="2800" dirty="0" smtClean="0">
                <a:latin typeface="+mn-lt"/>
              </a:rPr>
              <a:t>) </a:t>
            </a:r>
            <a:r>
              <a:rPr lang="en-US" sz="2800" dirty="0">
                <a:latin typeface="+mn-lt"/>
              </a:rPr>
              <a:t>have identified similar skills and habits of mind as being vital for geology undergraduates to learn. </a:t>
            </a:r>
            <a:r>
              <a:rPr lang="en-US" sz="2800" dirty="0" smtClean="0">
                <a:latin typeface="+mn-lt"/>
              </a:rPr>
              <a:t>In “Alumni Narratives on Computational Geology (Spring 1997 – Fall 2013) (Ricchezza 2016), ten </a:t>
            </a:r>
            <a:r>
              <a:rPr lang="en-US" sz="2800" dirty="0">
                <a:latin typeface="+mn-lt"/>
              </a:rPr>
              <a:t>professionally successful course and program alumni, who took the course between spring 1997 and fall 2013, were given anonymity and interviewed about their memories of the course, how they have used the material since graduating, and what they now would suggest students should learn. This presentation collects our findings on how the course has prepared those alumni for work. Interviewees included public sector regulators (3), private sector environmental consultants (3), and a mix of instructors and graduate students in academia (4). All individuals and groups reported using what they learned in the course extensively since graduating – including in their personal lives. Interviewed regulators consistently mentioned frequent use of unit conversions and Microsoft Excel spreadsheet skills. Academics outlined – in unique and colorful stories – how they internalized what they learned and have adapted it into what they teach. Consultants exhibited a mixture of the other two groups’ outcomes, along with a heavy emphasis on the ability to communicate and organize numbers and data. Detailed quotations are extracted from the transcripts to illustrate answers to the “What?” and the “How?” of the use of the course material in these alumni’s subsequent professional careers. </a:t>
            </a:r>
          </a:p>
          <a:p>
            <a:pPr algn="just" eaLnBrk="1" hangingPunct="1">
              <a:spcBef>
                <a:spcPct val="10000"/>
              </a:spcBef>
              <a:spcAft>
                <a:spcPts val="1800"/>
              </a:spcAft>
            </a:pPr>
            <a:r>
              <a:rPr lang="en-US" altLang="en-US" sz="2800" dirty="0" smtClean="0">
                <a:latin typeface="+mn-lt"/>
              </a:rPr>
              <a:t>In this presentation we have focused primarily on the response to the second structured question: is there anything from the course that you have used professionally or personally since graduating? We have further narrowed that focus to the professional uses these alumni discussed and direct statements they made regarding the impact the course had on their careers. </a:t>
            </a:r>
          </a:p>
          <a:p>
            <a:pPr algn="just" eaLnBrk="1" hangingPunct="1">
              <a:spcBef>
                <a:spcPct val="10000"/>
              </a:spcBef>
              <a:spcAft>
                <a:spcPts val="1800"/>
              </a:spcAft>
            </a:pPr>
            <a:r>
              <a:rPr lang="en-US" altLang="en-US" sz="2800" dirty="0" smtClean="0">
                <a:latin typeface="+mn-lt"/>
              </a:rPr>
              <a:t>Common themes in the interviews included the use of spreadsheets/Excel to solve problems and manage large data sets, correct conversion of units, effective communication about numbers and quantities, thinking logically, and learning to be empowered by the tools offered by mathematics rather than being fearful of them.</a:t>
            </a:r>
            <a:endParaRPr lang="en-US" altLang="en-US" sz="2800" dirty="0">
              <a:latin typeface="+mn-lt"/>
            </a:endParaRPr>
          </a:p>
          <a:p>
            <a:pPr eaLnBrk="1" hangingPunct="1">
              <a:spcBef>
                <a:spcPct val="10000"/>
              </a:spcBef>
            </a:pPr>
            <a:endParaRPr lang="en-US" altLang="en-US" sz="2800" dirty="0">
              <a:latin typeface="Times New Roman" panose="02020603050405020304" pitchFamily="18" charset="0"/>
            </a:endParaRPr>
          </a:p>
        </p:txBody>
      </p:sp>
      <p:sp>
        <p:nvSpPr>
          <p:cNvPr id="14342" name="Text Box 12"/>
          <p:cNvSpPr txBox="1">
            <a:spLocks noChangeArrowheads="1"/>
          </p:cNvSpPr>
          <p:nvPr/>
        </p:nvSpPr>
        <p:spPr bwMode="auto">
          <a:xfrm>
            <a:off x="13822363" y="6908799"/>
            <a:ext cx="11780837" cy="24160163"/>
          </a:xfrm>
          <a:prstGeom prst="rect">
            <a:avLst/>
          </a:prstGeom>
          <a:solidFill>
            <a:schemeClr val="bg1"/>
          </a:solidFill>
          <a:ln w="38100">
            <a:solidFill>
              <a:srgbClr val="000000"/>
            </a:solidFill>
            <a:round/>
            <a:headEnd/>
            <a:tailEnd/>
          </a:ln>
        </p:spPr>
        <p:txBody>
          <a:bodyPr lIns="914400" tIns="457200" rIns="914400" bIns="914400" numCol="1"/>
          <a:lstStyle>
            <a:lvl1pPr eaLnBrk="0" hangingPunct="0">
              <a:tabLst>
                <a:tab pos="500063"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0063"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r>
              <a:rPr lang="en-US" altLang="en-US" sz="4800" b="1" dirty="0" smtClean="0">
                <a:solidFill>
                  <a:srgbClr val="000000"/>
                </a:solidFill>
                <a:latin typeface="Calibri" panose="020F0502020204030204" pitchFamily="34" charset="0"/>
              </a:rPr>
              <a:t>Results</a:t>
            </a:r>
            <a:endParaRPr lang="en-US" altLang="en-US" sz="2800" b="1" dirty="0">
              <a:solidFill>
                <a:srgbClr val="000000"/>
              </a:solidFill>
              <a:latin typeface="Calibri" panose="020F0502020204030204" pitchFamily="34" charset="0"/>
            </a:endParaRPr>
          </a:p>
          <a:p>
            <a:pPr algn="just" eaLnBrk="1" hangingPunct="1">
              <a:spcBef>
                <a:spcPct val="10000"/>
              </a:spcBef>
              <a:spcAft>
                <a:spcPts val="1200"/>
              </a:spcAft>
            </a:pPr>
            <a:r>
              <a:rPr lang="en-US" altLang="en-US" sz="2800" i="1" dirty="0" smtClean="0">
                <a:latin typeface="Times New Roman" panose="02020603050405020304" pitchFamily="18" charset="0"/>
              </a:rPr>
              <a:t>Is there anything from the course that you used professionally or personally since graduating? </a:t>
            </a:r>
            <a:endParaRPr lang="en-US" altLang="en-US" sz="2800" dirty="0" smtClean="0">
              <a:latin typeface="Times New Roman" panose="02020603050405020304" pitchFamily="18" charset="0"/>
            </a:endParaRPr>
          </a:p>
          <a:p>
            <a:pPr algn="just" eaLnBrk="1" hangingPunct="1">
              <a:spcBef>
                <a:spcPct val="10000"/>
              </a:spcBef>
              <a:spcAft>
                <a:spcPts val="1200"/>
              </a:spcAft>
            </a:pPr>
            <a:r>
              <a:rPr lang="en-US" altLang="en-US" sz="2800" dirty="0" smtClean="0">
                <a:solidFill>
                  <a:srgbClr val="00B0F0"/>
                </a:solidFill>
                <a:latin typeface="Times New Roman" panose="02020603050405020304" pitchFamily="18" charset="0"/>
              </a:rPr>
              <a:t>John Doe, M.S., Consultant, Fall 2012</a:t>
            </a:r>
          </a:p>
          <a:p>
            <a:pPr algn="just" eaLnBrk="1" hangingPunct="1">
              <a:spcBef>
                <a:spcPct val="10000"/>
              </a:spcBef>
              <a:spcAft>
                <a:spcPts val="1200"/>
              </a:spcAft>
            </a:pPr>
            <a:r>
              <a:rPr lang="en-US" altLang="en-US" sz="2400" dirty="0" smtClean="0">
                <a:latin typeface="Times New Roman" panose="02020603050405020304" pitchFamily="18" charset="0"/>
              </a:rPr>
              <a:t>“I definitely use a lot of Excel, so the little tips and tricks, when it came to solving problems with Excel, were definitely useful and [I] continue to gain knowledge in Excel every day, so, especially when it comes to solving problems with brute force, Excel can be a very important tool for that.”</a:t>
            </a:r>
          </a:p>
          <a:p>
            <a:pPr algn="just" eaLnBrk="1" hangingPunct="1">
              <a:spcBef>
                <a:spcPct val="10000"/>
              </a:spcBef>
              <a:spcAft>
                <a:spcPts val="1200"/>
              </a:spcAft>
            </a:pPr>
            <a:r>
              <a:rPr lang="en-US" altLang="en-US" sz="2800" dirty="0" smtClean="0">
                <a:solidFill>
                  <a:srgbClr val="FFC000"/>
                </a:solidFill>
                <a:latin typeface="Times New Roman" panose="02020603050405020304" pitchFamily="18" charset="0"/>
              </a:rPr>
              <a:t>Sam, B.S., Regulator, Fall 2011</a:t>
            </a:r>
          </a:p>
          <a:p>
            <a:pPr algn="just" eaLnBrk="1" hangingPunct="1">
              <a:spcBef>
                <a:spcPct val="10000"/>
              </a:spcBef>
              <a:spcAft>
                <a:spcPts val="1200"/>
              </a:spcAft>
            </a:pPr>
            <a:r>
              <a:rPr lang="en-US" altLang="en-US" sz="2400" dirty="0" smtClean="0">
                <a:latin typeface="Times New Roman" panose="02020603050405020304" pitchFamily="18" charset="0"/>
              </a:rPr>
              <a:t>“It was really more of a basic understanding of how to use Excel, how to use the different functions in Excel, how to set up equations… one thing that was really helpful was knowing how to manipulate entire columns of data. That’s something I definitely learned in that class.”</a:t>
            </a:r>
          </a:p>
          <a:p>
            <a:pPr algn="just" eaLnBrk="1" hangingPunct="1">
              <a:spcBef>
                <a:spcPct val="10000"/>
              </a:spcBef>
              <a:spcAft>
                <a:spcPts val="1200"/>
              </a:spcAft>
            </a:pPr>
            <a:r>
              <a:rPr lang="en-US" altLang="en-US" sz="2800" dirty="0" smtClean="0">
                <a:solidFill>
                  <a:srgbClr val="FF0000"/>
                </a:solidFill>
                <a:latin typeface="Times New Roman" panose="02020603050405020304" pitchFamily="18" charset="0"/>
              </a:rPr>
              <a:t>Arya, M.S., Academic, Fall 2011</a:t>
            </a:r>
          </a:p>
          <a:p>
            <a:pPr algn="just" eaLnBrk="1" hangingPunct="1">
              <a:spcBef>
                <a:spcPct val="10000"/>
              </a:spcBef>
              <a:spcAft>
                <a:spcPts val="1200"/>
              </a:spcAft>
            </a:pPr>
            <a:r>
              <a:rPr lang="en-US" altLang="en-US" sz="2400" dirty="0" smtClean="0">
                <a:latin typeface="Times New Roman" panose="02020603050405020304" pitchFamily="18" charset="0"/>
              </a:rPr>
              <a:t>“I TA some classes like Sedimentology… we have to do weighted averages and they have trouble with Excel. And I say I can give you something to help you with that, and I give them those tutorial modules or something like that to help them.”</a:t>
            </a:r>
          </a:p>
          <a:p>
            <a:pPr algn="just" eaLnBrk="1" hangingPunct="1">
              <a:spcBef>
                <a:spcPct val="10000"/>
              </a:spcBef>
              <a:spcAft>
                <a:spcPts val="1200"/>
              </a:spcAft>
            </a:pPr>
            <a:r>
              <a:rPr lang="en-US" altLang="en-US" sz="2400" dirty="0" smtClean="0">
                <a:latin typeface="Times New Roman" panose="02020603050405020304" pitchFamily="18" charset="0"/>
              </a:rPr>
              <a:t>“I felt like it gave me a little bit more of a starting point because… I was not very strong in statistics, so with not having a strong statistical background and doing a [MS] thesis that’s just highly related to statistics… I was able to go back and use my notes.”</a:t>
            </a:r>
          </a:p>
          <a:p>
            <a:pPr algn="just" eaLnBrk="1" hangingPunct="1">
              <a:spcBef>
                <a:spcPct val="10000"/>
              </a:spcBef>
              <a:spcAft>
                <a:spcPts val="1200"/>
              </a:spcAft>
            </a:pPr>
            <a:r>
              <a:rPr lang="en-US" altLang="en-US" sz="2800" dirty="0">
                <a:solidFill>
                  <a:srgbClr val="FF0000"/>
                </a:solidFill>
                <a:latin typeface="Times New Roman" panose="02020603050405020304" pitchFamily="18" charset="0"/>
              </a:rPr>
              <a:t>Sunshine, M.S., Academic, Fall 2006</a:t>
            </a:r>
          </a:p>
          <a:p>
            <a:pPr algn="just" eaLnBrk="1" hangingPunct="1">
              <a:spcBef>
                <a:spcPct val="10000"/>
              </a:spcBef>
              <a:spcAft>
                <a:spcPts val="1200"/>
              </a:spcAft>
            </a:pPr>
            <a:r>
              <a:rPr lang="en-US" altLang="en-US" sz="2400" dirty="0">
                <a:latin typeface="Times New Roman" panose="02020603050405020304" pitchFamily="18" charset="0"/>
              </a:rPr>
              <a:t>“Last week I made an Excel spreadsheet for one of my students who was going to fail… she just stopped coming, this was her second time taking the lab… and I knew there were things going on. So I gave her a W, and I… created an Excel spreadsheet of the labs she has turned in, the quizzes she has turned in… and I </a:t>
            </a:r>
            <a:r>
              <a:rPr lang="en-US" altLang="en-US" sz="2400" dirty="0" smtClean="0">
                <a:latin typeface="Times New Roman" panose="02020603050405020304" pitchFamily="18" charset="0"/>
              </a:rPr>
              <a:t>color-coded </a:t>
            </a:r>
            <a:r>
              <a:rPr lang="en-US" altLang="en-US" sz="2400" dirty="0">
                <a:latin typeface="Times New Roman" panose="02020603050405020304" pitchFamily="18" charset="0"/>
              </a:rPr>
              <a:t>for the ones she could manipulate to see what she would need to get on the labs and the quizzes to get the grade that she wanted at the bottom. So at the bottom I had her weighted grade calculated so it would change whenever she changed those cells. And that’s all stuff I learned from computational geology.”</a:t>
            </a:r>
          </a:p>
          <a:p>
            <a:pPr lvl="0" algn="just" eaLnBrk="1" hangingPunct="1">
              <a:spcBef>
                <a:spcPct val="50000"/>
              </a:spcBef>
              <a:tabLst/>
            </a:pPr>
            <a:r>
              <a:rPr lang="en-US" altLang="en-US" sz="2800" dirty="0">
                <a:solidFill>
                  <a:srgbClr val="FFC000"/>
                </a:solidFill>
                <a:latin typeface="Times New Roman"/>
              </a:rPr>
              <a:t>Gilda, B.S., Regulator, Fall 2008</a:t>
            </a:r>
          </a:p>
          <a:p>
            <a:pPr lvl="0" algn="just" eaLnBrk="1" hangingPunct="1">
              <a:spcBef>
                <a:spcPct val="50000"/>
              </a:spcBef>
              <a:tabLst/>
            </a:pPr>
            <a:r>
              <a:rPr lang="en-US" altLang="en-US" sz="2400" dirty="0">
                <a:solidFill>
                  <a:srgbClr val="000000"/>
                </a:solidFill>
                <a:latin typeface="Times New Roman"/>
              </a:rPr>
              <a:t>“Yes, I think I have probably used every single Excel function that Dr. </a:t>
            </a:r>
            <a:r>
              <a:rPr lang="en-US" altLang="en-US" sz="2400" dirty="0" err="1">
                <a:solidFill>
                  <a:srgbClr val="000000"/>
                </a:solidFill>
                <a:latin typeface="Times New Roman"/>
              </a:rPr>
              <a:t>Vacher</a:t>
            </a:r>
            <a:r>
              <a:rPr lang="en-US" altLang="en-US" sz="2400" dirty="0">
                <a:solidFill>
                  <a:srgbClr val="000000"/>
                </a:solidFill>
                <a:latin typeface="Times New Roman"/>
              </a:rPr>
              <a:t> showed us.”</a:t>
            </a:r>
          </a:p>
          <a:p>
            <a:pPr lvl="0" algn="just" eaLnBrk="1" hangingPunct="1">
              <a:spcBef>
                <a:spcPct val="50000"/>
              </a:spcBef>
              <a:tabLst/>
            </a:pPr>
            <a:r>
              <a:rPr lang="en-US" altLang="en-US" sz="2400" dirty="0">
                <a:solidFill>
                  <a:srgbClr val="000000"/>
                </a:solidFill>
                <a:latin typeface="Times New Roman"/>
              </a:rPr>
              <a:t>“If there’s ever any sort of question, I’ve gotten used to just drawing a picture and labeling everything in order to better understand what to do to solve it. And unit conversions, that probably helped a lot too.”</a:t>
            </a:r>
          </a:p>
          <a:p>
            <a:pPr lvl="0" algn="just" eaLnBrk="1" hangingPunct="1">
              <a:spcBef>
                <a:spcPct val="50000"/>
              </a:spcBef>
              <a:tabLst/>
            </a:pPr>
            <a:r>
              <a:rPr lang="en-US" altLang="en-US" sz="2400" dirty="0">
                <a:solidFill>
                  <a:srgbClr val="000000"/>
                </a:solidFill>
                <a:latin typeface="Times New Roman"/>
              </a:rPr>
              <a:t>“The relevance for my everyday job would probably be using the same problem solving skills that we learned… I’m never going to have to try to solve the same exact problems he presented, but I can use the same steps that he showed us in order to solve whatever I might run into.”</a:t>
            </a:r>
          </a:p>
          <a:p>
            <a:pPr lvl="0" algn="just" eaLnBrk="1" hangingPunct="1">
              <a:spcBef>
                <a:spcPct val="50000"/>
              </a:spcBef>
              <a:tabLst/>
            </a:pPr>
            <a:r>
              <a:rPr lang="en-US" altLang="en-US" sz="2800" dirty="0">
                <a:solidFill>
                  <a:srgbClr val="00B0F0"/>
                </a:solidFill>
                <a:latin typeface="Times New Roman"/>
              </a:rPr>
              <a:t>Medusa, M.S, P.G., Consultant, Spring 1997</a:t>
            </a:r>
          </a:p>
          <a:p>
            <a:pPr lvl="0" algn="just" eaLnBrk="1" hangingPunct="1">
              <a:spcBef>
                <a:spcPct val="50000"/>
              </a:spcBef>
              <a:tabLst/>
            </a:pPr>
            <a:r>
              <a:rPr lang="en-US" altLang="en-US" sz="2400" dirty="0">
                <a:solidFill>
                  <a:srgbClr val="000000"/>
                </a:solidFill>
                <a:latin typeface="Times New Roman"/>
              </a:rPr>
              <a:t>“It allowed me to see mathematics as a tool that I can realistically use in the applications of geoscience instead of viewing calculus etcetera as a separate thing from geology.”</a:t>
            </a:r>
          </a:p>
          <a:p>
            <a:pPr lvl="0" algn="just" eaLnBrk="1" hangingPunct="1">
              <a:spcBef>
                <a:spcPct val="50000"/>
              </a:spcBef>
              <a:tabLst/>
            </a:pPr>
            <a:r>
              <a:rPr lang="en-US" altLang="en-US" sz="2400" dirty="0">
                <a:solidFill>
                  <a:srgbClr val="000000"/>
                </a:solidFill>
                <a:latin typeface="Times New Roman"/>
              </a:rPr>
              <a:t>“I learned how to actually apply these things. But at the same time, it really was learning how to think about these concepts, learning what the computations mean, learning how mathematics is a tool. And learning the pitfalls of that.”</a:t>
            </a:r>
          </a:p>
          <a:p>
            <a:pPr lvl="0" algn="just" eaLnBrk="1" hangingPunct="1">
              <a:spcBef>
                <a:spcPct val="50000"/>
              </a:spcBef>
              <a:tabLst/>
            </a:pPr>
            <a:r>
              <a:rPr lang="en-US" altLang="en-US" sz="2400" dirty="0">
                <a:solidFill>
                  <a:srgbClr val="000000"/>
                </a:solidFill>
                <a:latin typeface="Times New Roman"/>
              </a:rPr>
              <a:t>“The geochemistry I learned [in graduate school] and the spreadsheets and hydro that I learned from Len </a:t>
            </a:r>
            <a:r>
              <a:rPr lang="en-US" altLang="en-US" sz="2400" dirty="0" err="1">
                <a:solidFill>
                  <a:srgbClr val="000000"/>
                </a:solidFill>
                <a:latin typeface="Times New Roman"/>
              </a:rPr>
              <a:t>Vacher</a:t>
            </a:r>
            <a:r>
              <a:rPr lang="en-US" altLang="en-US" sz="2400" dirty="0">
                <a:solidFill>
                  <a:srgbClr val="000000"/>
                </a:solidFill>
                <a:latin typeface="Times New Roman"/>
              </a:rPr>
              <a:t> are definitely the primary sources that I use in my work now.”</a:t>
            </a:r>
          </a:p>
          <a:p>
            <a:pPr algn="just" eaLnBrk="1" hangingPunct="1">
              <a:spcBef>
                <a:spcPct val="10000"/>
              </a:spcBef>
              <a:spcAft>
                <a:spcPts val="1200"/>
              </a:spcAft>
            </a:pPr>
            <a:endParaRPr lang="en-US" altLang="en-US" sz="2800" dirty="0" smtClean="0">
              <a:latin typeface="Times New Roman" panose="02020603050405020304" pitchFamily="18" charset="0"/>
            </a:endParaRPr>
          </a:p>
        </p:txBody>
      </p:sp>
      <p:sp>
        <p:nvSpPr>
          <p:cNvPr id="14343" name="Text Box 13"/>
          <p:cNvSpPr txBox="1">
            <a:spLocks noChangeArrowheads="1"/>
          </p:cNvSpPr>
          <p:nvPr/>
        </p:nvSpPr>
        <p:spPr bwMode="auto">
          <a:xfrm>
            <a:off x="38534975" y="6902450"/>
            <a:ext cx="10512425" cy="12299950"/>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635000"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635000"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9pPr>
          </a:lstStyle>
          <a:p>
            <a:pPr eaLnBrk="1" hangingPunct="1">
              <a:spcBef>
                <a:spcPct val="50000"/>
              </a:spcBef>
            </a:pPr>
            <a:r>
              <a:rPr lang="en-US" altLang="en-US" sz="4400" b="1" dirty="0" smtClean="0">
                <a:solidFill>
                  <a:srgbClr val="000000"/>
                </a:solidFill>
                <a:latin typeface="Calibri" panose="020F0502020204030204" pitchFamily="34" charset="0"/>
              </a:rPr>
              <a:t>Conclusions</a:t>
            </a:r>
          </a:p>
          <a:p>
            <a:pPr algn="just" eaLnBrk="1" hangingPunct="1">
              <a:spcBef>
                <a:spcPct val="50000"/>
              </a:spcBef>
            </a:pPr>
            <a:r>
              <a:rPr lang="en-US" altLang="en-US" sz="2800" dirty="0" smtClean="0">
                <a:solidFill>
                  <a:srgbClr val="000000"/>
                </a:solidFill>
                <a:latin typeface="+mn-lt"/>
              </a:rPr>
              <a:t>Medusa phrased the most important questions gleaned from the course as “so what?” and “who cares?” and we have applied those to this project. We came away with the following answer – this course has produced graduates who are quantitatively literate within a variety of geologically oriented professions. Although the list of professions chosen was not exhaustive, the spread of such careers clearly demonstrates that the skills, competencies, and habits of mind that are the desired student learning outcomes of the Computational Geology course not only show retention after a long span of time, but are also not specific to a single </a:t>
            </a:r>
            <a:r>
              <a:rPr lang="en-US" altLang="en-US" sz="2800" dirty="0" smtClean="0">
                <a:solidFill>
                  <a:srgbClr val="000000"/>
                </a:solidFill>
                <a:latin typeface="+mn-lt"/>
              </a:rPr>
              <a:t>job.</a:t>
            </a:r>
            <a:endParaRPr lang="en-US" altLang="en-US" sz="2800" dirty="0" smtClean="0">
              <a:solidFill>
                <a:srgbClr val="000000"/>
              </a:solidFill>
              <a:latin typeface="+mn-lt"/>
            </a:endParaRPr>
          </a:p>
          <a:p>
            <a:pPr algn="just" eaLnBrk="1" hangingPunct="1">
              <a:spcBef>
                <a:spcPct val="50000"/>
              </a:spcBef>
            </a:pPr>
            <a:r>
              <a:rPr lang="en-US" altLang="en-US" sz="2800" dirty="0" smtClean="0">
                <a:solidFill>
                  <a:srgbClr val="000000"/>
                </a:solidFill>
                <a:latin typeface="+mn-lt"/>
              </a:rPr>
              <a:t>The competencies or skills that are taught in this course include the ability to perform calculations, solve problems, communicate </a:t>
            </a:r>
            <a:r>
              <a:rPr lang="en-US" altLang="en-US" sz="2800" dirty="0">
                <a:solidFill>
                  <a:srgbClr val="000000"/>
                </a:solidFill>
                <a:latin typeface="+mn-lt"/>
              </a:rPr>
              <a:t>numerical </a:t>
            </a:r>
            <a:r>
              <a:rPr lang="en-US" altLang="en-US" sz="2800" dirty="0" smtClean="0">
                <a:solidFill>
                  <a:srgbClr val="000000"/>
                </a:solidFill>
                <a:latin typeface="+mn-lt"/>
              </a:rPr>
              <a:t>results, and to use Excel proficiently to accomplish these goals. </a:t>
            </a:r>
            <a:r>
              <a:rPr lang="en-US" altLang="en-US" sz="2800" dirty="0">
                <a:solidFill>
                  <a:srgbClr val="000000"/>
                </a:solidFill>
                <a:latin typeface="+mn-lt"/>
              </a:rPr>
              <a:t>T</a:t>
            </a:r>
            <a:r>
              <a:rPr lang="en-US" altLang="en-US" sz="2800" dirty="0" smtClean="0">
                <a:solidFill>
                  <a:srgbClr val="000000"/>
                </a:solidFill>
                <a:latin typeface="+mn-lt"/>
              </a:rPr>
              <a:t>he data generated in this study indicates that for </a:t>
            </a:r>
            <a:r>
              <a:rPr lang="en-US" altLang="en-US" sz="2800" dirty="0" smtClean="0">
                <a:solidFill>
                  <a:srgbClr val="000000"/>
                </a:solidFill>
                <a:latin typeface="+mn-lt"/>
              </a:rPr>
              <a:t>this (admittedly limited and purposefully selected) </a:t>
            </a:r>
            <a:r>
              <a:rPr lang="en-US" altLang="en-US" sz="2800" dirty="0" smtClean="0">
                <a:solidFill>
                  <a:srgbClr val="000000"/>
                </a:solidFill>
                <a:latin typeface="+mn-lt"/>
              </a:rPr>
              <a:t>sample group, the skills are still present 3-17 years after graduation. The habits of mind desired as </a:t>
            </a:r>
            <a:r>
              <a:rPr lang="en-US" altLang="en-US" sz="2800" dirty="0" smtClean="0">
                <a:solidFill>
                  <a:srgbClr val="000000"/>
                </a:solidFill>
                <a:latin typeface="+mn-lt"/>
              </a:rPr>
              <a:t>outcomes </a:t>
            </a:r>
            <a:r>
              <a:rPr lang="en-US" altLang="en-US" sz="2800" dirty="0" smtClean="0">
                <a:solidFill>
                  <a:srgbClr val="000000"/>
                </a:solidFill>
                <a:latin typeface="+mn-lt"/>
              </a:rPr>
              <a:t>include critical thinking and understanding why to use some problem solving methods over </a:t>
            </a:r>
            <a:r>
              <a:rPr lang="en-US" altLang="en-US" sz="2800" dirty="0" smtClean="0">
                <a:solidFill>
                  <a:srgbClr val="000000"/>
                </a:solidFill>
                <a:latin typeface="+mn-lt"/>
              </a:rPr>
              <a:t>others. </a:t>
            </a:r>
            <a:endParaRPr lang="en-US" altLang="en-US" sz="2800" dirty="0" smtClean="0">
              <a:solidFill>
                <a:srgbClr val="000000"/>
              </a:solidFill>
              <a:latin typeface="+mn-lt"/>
            </a:endParaRPr>
          </a:p>
          <a:p>
            <a:pPr algn="just" eaLnBrk="1" hangingPunct="1">
              <a:spcBef>
                <a:spcPct val="50000"/>
              </a:spcBef>
            </a:pPr>
            <a:r>
              <a:rPr lang="en-US" altLang="en-US" sz="2800" dirty="0" smtClean="0">
                <a:solidFill>
                  <a:srgbClr val="000000"/>
                </a:solidFill>
                <a:latin typeface="+mn-lt"/>
              </a:rPr>
              <a:t>Further proposed studies include </a:t>
            </a:r>
            <a:r>
              <a:rPr lang="en-US" altLang="en-US" sz="2800" dirty="0" smtClean="0">
                <a:solidFill>
                  <a:srgbClr val="000000"/>
                </a:solidFill>
                <a:latin typeface="+mn-lt"/>
              </a:rPr>
              <a:t>USF alumni and national </a:t>
            </a:r>
            <a:r>
              <a:rPr lang="en-US" altLang="en-US" sz="2800" dirty="0" smtClean="0">
                <a:solidFill>
                  <a:srgbClr val="000000"/>
                </a:solidFill>
                <a:latin typeface="+mn-lt"/>
              </a:rPr>
              <a:t>survey(s) to determine how programs prepare students with the quantitative skills they need for career success.</a:t>
            </a:r>
          </a:p>
        </p:txBody>
      </p:sp>
      <p:sp>
        <p:nvSpPr>
          <p:cNvPr id="14344" name="Text Box 14"/>
          <p:cNvSpPr txBox="1">
            <a:spLocks noChangeArrowheads="1"/>
          </p:cNvSpPr>
          <p:nvPr/>
        </p:nvSpPr>
        <p:spPr bwMode="auto">
          <a:xfrm>
            <a:off x="1645444" y="4098757"/>
            <a:ext cx="477012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74320" tIns="274320" rIns="274320" bIns="274320" anchor="ctr">
            <a:spAutoFit/>
          </a:bodyPr>
          <a:lstStyle>
            <a:lvl1pPr eaLnBrk="0" hangingPunct="0">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9pPr>
          </a:lstStyle>
          <a:p>
            <a:pPr algn="ctr" eaLnBrk="1" hangingPunct="1">
              <a:spcBef>
                <a:spcPct val="50000"/>
              </a:spcBef>
              <a:spcAft>
                <a:spcPts val="600"/>
              </a:spcAft>
            </a:pPr>
            <a:r>
              <a:rPr lang="en-US" altLang="en-US" sz="6000" b="1" dirty="0" smtClean="0">
                <a:latin typeface="Calibri" panose="020F0502020204030204" pitchFamily="34" charset="0"/>
              </a:rPr>
              <a:t>Victor J. Ricchezza and H.L. Vacher</a:t>
            </a:r>
            <a:r>
              <a:rPr lang="en-US" altLang="en-US" sz="6000" b="1" dirty="0">
                <a:latin typeface="Calibri" panose="020F0502020204030204" pitchFamily="34" charset="0"/>
              </a:rPr>
              <a:t/>
            </a:r>
            <a:br>
              <a:rPr lang="en-US" altLang="en-US" sz="6000" b="1" dirty="0">
                <a:latin typeface="Calibri" panose="020F0502020204030204" pitchFamily="34" charset="0"/>
              </a:rPr>
            </a:br>
            <a:r>
              <a:rPr lang="en-US" altLang="en-US" sz="6000" dirty="0" smtClean="0">
                <a:latin typeface="Calibri" panose="020F0502020204030204" pitchFamily="34" charset="0"/>
              </a:rPr>
              <a:t>University of South Florida School of Geosciences</a:t>
            </a:r>
            <a:endParaRPr lang="en-US" altLang="en-US" sz="6000" dirty="0">
              <a:latin typeface="Calibri" panose="020F0502020204030204" pitchFamily="34" charset="0"/>
            </a:endParaRPr>
          </a:p>
        </p:txBody>
      </p:sp>
      <p:sp>
        <p:nvSpPr>
          <p:cNvPr id="2" name="Text Box 15"/>
          <p:cNvSpPr txBox="1">
            <a:spLocks noChangeArrowheads="1"/>
          </p:cNvSpPr>
          <p:nvPr/>
        </p:nvSpPr>
        <p:spPr bwMode="auto">
          <a:xfrm>
            <a:off x="38531325" y="19600607"/>
            <a:ext cx="10516075" cy="6498149"/>
          </a:xfrm>
          <a:prstGeom prst="rect">
            <a:avLst/>
          </a:prstGeom>
          <a:solidFill>
            <a:schemeClr val="bg1"/>
          </a:solidFill>
          <a:ln w="38100" cap="flat" cmpd="sng" algn="ctr">
            <a:solidFill>
              <a:srgbClr val="000000"/>
            </a:solidFill>
            <a:prstDash val="solid"/>
            <a:round/>
            <a:headEnd type="none" w="med" len="med"/>
            <a:tailEnd type="none" w="med" len="med"/>
          </a:ln>
        </p:spPr>
        <p:txBody>
          <a:bodyPr lIns="457200" tIns="457200" rIns="457200" bIns="457200" numCol="1" spcCol="914400"/>
          <a:lstStyle/>
          <a:p>
            <a:pPr marL="457200" algn="just" defTabSz="1252538">
              <a:spcBef>
                <a:spcPct val="50000"/>
              </a:spcBef>
              <a:defRPr/>
            </a:pPr>
            <a:r>
              <a:rPr lang="en-US" sz="4400" b="1" dirty="0" smtClean="0">
                <a:solidFill>
                  <a:srgbClr val="000000"/>
                </a:solidFill>
                <a:latin typeface="Calibri"/>
                <a:ea typeface="ＭＳ Ｐゴシック" pitchFamily="-111" charset="-128"/>
                <a:cs typeface="ＭＳ Ｐゴシック" pitchFamily="-111" charset="-128"/>
              </a:rPr>
              <a:t>Selected References</a:t>
            </a:r>
          </a:p>
          <a:p>
            <a:pPr marL="457200" algn="just" defTabSz="1252538">
              <a:spcBef>
                <a:spcPct val="50000"/>
              </a:spcBef>
              <a:tabLst>
                <a:tab pos="9144000" algn="l"/>
              </a:tabLst>
              <a:defRPr/>
            </a:pPr>
            <a:r>
              <a:rPr lang="en-US" sz="2400" dirty="0" err="1" smtClean="0">
                <a:solidFill>
                  <a:srgbClr val="000000"/>
                </a:solidFill>
                <a:latin typeface="+mn-lt"/>
                <a:ea typeface="ＭＳ Ｐゴシック" pitchFamily="-111" charset="-128"/>
                <a:cs typeface="ＭＳ Ｐゴシック" pitchFamily="-111" charset="-128"/>
              </a:rPr>
              <a:t>Polya</a:t>
            </a:r>
            <a:r>
              <a:rPr lang="en-US" sz="2400" dirty="0" smtClean="0">
                <a:solidFill>
                  <a:srgbClr val="000000"/>
                </a:solidFill>
                <a:latin typeface="+mn-lt"/>
                <a:ea typeface="ＭＳ Ｐゴシック" pitchFamily="-111" charset="-128"/>
                <a:cs typeface="ＭＳ Ｐゴシック" pitchFamily="-111" charset="-128"/>
              </a:rPr>
              <a:t>, George 1945. </a:t>
            </a:r>
            <a:r>
              <a:rPr lang="en-US" sz="2400" i="1" dirty="0" smtClean="0">
                <a:solidFill>
                  <a:srgbClr val="000000"/>
                </a:solidFill>
                <a:latin typeface="+mn-lt"/>
                <a:ea typeface="ＭＳ Ｐゴシック" pitchFamily="-111" charset="-128"/>
                <a:cs typeface="ＭＳ Ｐゴシック" pitchFamily="-111" charset="-128"/>
              </a:rPr>
              <a:t>How to Solve It.</a:t>
            </a:r>
            <a:endParaRPr lang="en-US" sz="2400" dirty="0" smtClean="0">
              <a:solidFill>
                <a:srgbClr val="000000"/>
              </a:solidFill>
              <a:latin typeface="+mn-lt"/>
              <a:ea typeface="ＭＳ Ｐゴシック" pitchFamily="-111" charset="-128"/>
              <a:cs typeface="ＭＳ Ｐゴシック" pitchFamily="-111" charset="-128"/>
            </a:endParaRPr>
          </a:p>
          <a:p>
            <a:pPr marL="457200" algn="just" defTabSz="1252538">
              <a:spcBef>
                <a:spcPct val="50000"/>
              </a:spcBef>
              <a:tabLst>
                <a:tab pos="457200" algn="l"/>
              </a:tabLst>
              <a:defRPr/>
            </a:pPr>
            <a:r>
              <a:rPr lang="en-US" sz="2400" dirty="0" err="1" smtClean="0">
                <a:solidFill>
                  <a:srgbClr val="000000"/>
                </a:solidFill>
                <a:latin typeface="+mn-lt"/>
                <a:ea typeface="ＭＳ Ｐゴシック" pitchFamily="-111" charset="-128"/>
                <a:cs typeface="ＭＳ Ｐゴシック" pitchFamily="-111" charset="-128"/>
              </a:rPr>
              <a:t>Ricchezza</a:t>
            </a:r>
            <a:r>
              <a:rPr lang="en-US" sz="2400" dirty="0" smtClean="0">
                <a:solidFill>
                  <a:srgbClr val="000000"/>
                </a:solidFill>
                <a:latin typeface="+mn-lt"/>
                <a:ea typeface="ＭＳ Ｐゴシック" pitchFamily="-111" charset="-128"/>
                <a:cs typeface="ＭＳ Ｐゴシック" pitchFamily="-111" charset="-128"/>
              </a:rPr>
              <a:t>, Victor J. 2016. “Alumni Narratives on Computational Geology (Spring 1997 – Fall 2013),” </a:t>
            </a:r>
            <a:r>
              <a:rPr lang="en-US" sz="2400" i="1" dirty="0" smtClean="0">
                <a:solidFill>
                  <a:srgbClr val="000000"/>
                </a:solidFill>
                <a:latin typeface="+mn-lt"/>
                <a:ea typeface="ＭＳ Ｐゴシック" pitchFamily="-111" charset="-128"/>
                <a:cs typeface="ＭＳ Ｐゴシック" pitchFamily="-111" charset="-128"/>
              </a:rPr>
              <a:t>Graduate Theses and Dissertations.</a:t>
            </a:r>
            <a:endParaRPr lang="en-US" sz="2400" dirty="0" smtClean="0">
              <a:solidFill>
                <a:srgbClr val="000000"/>
              </a:solidFill>
              <a:latin typeface="+mn-lt"/>
              <a:ea typeface="ＭＳ Ｐゴシック" pitchFamily="-111" charset="-128"/>
              <a:cs typeface="ＭＳ Ｐゴシック" pitchFamily="-111" charset="-128"/>
            </a:endParaRPr>
          </a:p>
          <a:p>
            <a:pPr marL="457200" algn="just" defTabSz="1252538">
              <a:spcBef>
                <a:spcPct val="50000"/>
              </a:spcBef>
              <a:tabLst>
                <a:tab pos="9144000" algn="l"/>
              </a:tabLst>
              <a:defRPr/>
            </a:pPr>
            <a:r>
              <a:rPr lang="en-US" sz="2400" dirty="0" smtClean="0">
                <a:solidFill>
                  <a:srgbClr val="000000"/>
                </a:solidFill>
                <a:latin typeface="+mn-lt"/>
                <a:ea typeface="ＭＳ Ｐゴシック" pitchFamily="-111" charset="-128"/>
                <a:cs typeface="ＭＳ Ｐゴシック" pitchFamily="-111" charset="-128"/>
              </a:rPr>
              <a:t>Vacher, H.L. 2000. "A course in geological-mathematical problem solving."  </a:t>
            </a:r>
            <a:r>
              <a:rPr lang="en-US" sz="2400" i="1" dirty="0" smtClean="0">
                <a:solidFill>
                  <a:srgbClr val="000000"/>
                </a:solidFill>
                <a:latin typeface="+mn-lt"/>
                <a:ea typeface="ＭＳ Ｐゴシック" pitchFamily="-111" charset="-128"/>
                <a:cs typeface="ＭＳ Ｐゴシック" pitchFamily="-111" charset="-128"/>
              </a:rPr>
              <a:t>Journal of Geoscience Education</a:t>
            </a:r>
            <a:r>
              <a:rPr lang="en-US" sz="2400" dirty="0" smtClean="0">
                <a:solidFill>
                  <a:srgbClr val="000000"/>
                </a:solidFill>
                <a:latin typeface="+mn-lt"/>
                <a:ea typeface="ＭＳ Ｐゴシック" pitchFamily="-111" charset="-128"/>
                <a:cs typeface="ＭＳ Ｐゴシック" pitchFamily="-111" charset="-128"/>
              </a:rPr>
              <a:t> 48 (4):478-481.</a:t>
            </a:r>
          </a:p>
          <a:p>
            <a:pPr marL="457200" algn="just" defTabSz="1252538">
              <a:spcBef>
                <a:spcPct val="50000"/>
              </a:spcBef>
              <a:tabLst>
                <a:tab pos="9144000" algn="l"/>
              </a:tabLst>
              <a:defRPr/>
            </a:pPr>
            <a:r>
              <a:rPr lang="en-US" sz="2400" dirty="0">
                <a:solidFill>
                  <a:srgbClr val="000000"/>
                </a:solidFill>
                <a:latin typeface="+mn-lt"/>
                <a:ea typeface="ＭＳ Ｐゴシック" pitchFamily="-111" charset="-128"/>
                <a:cs typeface="ＭＳ Ｐゴシック" pitchFamily="-111" charset="-128"/>
              </a:rPr>
              <a:t>1 </a:t>
            </a:r>
            <a:r>
              <a:rPr lang="en-US" sz="2400" dirty="0">
                <a:solidFill>
                  <a:srgbClr val="000000"/>
                </a:solidFill>
                <a:latin typeface="+mn-lt"/>
                <a:ea typeface="ＭＳ Ｐゴシック" pitchFamily="-111" charset="-128"/>
                <a:cs typeface="ＭＳ Ｐゴシック" pitchFamily="-111" charset="-128"/>
                <a:hlinkClick r:id="rId5"/>
              </a:rPr>
              <a:t>http://www.jsg.utexas.edu/events/future-of-geoscience-undergraduate-education</a:t>
            </a:r>
            <a:r>
              <a:rPr lang="en-US" sz="2400" dirty="0" smtClean="0">
                <a:solidFill>
                  <a:srgbClr val="000000"/>
                </a:solidFill>
                <a:latin typeface="+mn-lt"/>
                <a:ea typeface="ＭＳ Ｐゴシック" pitchFamily="-111" charset="-128"/>
                <a:cs typeface="ＭＳ Ｐゴシック" pitchFamily="-111" charset="-128"/>
                <a:hlinkClick r:id="rId5"/>
              </a:rPr>
              <a:t>/</a:t>
            </a:r>
            <a:r>
              <a:rPr lang="en-US" sz="2400" dirty="0" smtClean="0">
                <a:solidFill>
                  <a:srgbClr val="000000"/>
                </a:solidFill>
                <a:latin typeface="+mn-lt"/>
                <a:ea typeface="ＭＳ Ｐゴシック" pitchFamily="-111" charset="-128"/>
                <a:cs typeface="ＭＳ Ｐゴシック" pitchFamily="-111" charset="-128"/>
              </a:rPr>
              <a:t> </a:t>
            </a:r>
          </a:p>
          <a:p>
            <a:pPr marL="457200" algn="just" defTabSz="1252538">
              <a:spcBef>
                <a:spcPct val="50000"/>
              </a:spcBef>
              <a:tabLst>
                <a:tab pos="9144000" algn="l"/>
              </a:tabLst>
              <a:defRPr/>
            </a:pPr>
            <a:r>
              <a:rPr lang="en-US" sz="2400" dirty="0">
                <a:solidFill>
                  <a:srgbClr val="000000"/>
                </a:solidFill>
                <a:latin typeface="+mn-lt"/>
                <a:ea typeface="ＭＳ Ｐゴシック" pitchFamily="-111" charset="-128"/>
                <a:cs typeface="ＭＳ Ｐゴシック" pitchFamily="-111" charset="-128"/>
              </a:rPr>
              <a:t>2 </a:t>
            </a:r>
            <a:r>
              <a:rPr lang="en-US" sz="2400" dirty="0" smtClean="0">
                <a:solidFill>
                  <a:srgbClr val="000000"/>
                </a:solidFill>
                <a:latin typeface="+mn-lt"/>
                <a:ea typeface="ＭＳ Ｐゴシック" pitchFamily="-111" charset="-128"/>
                <a:cs typeface="ＭＳ Ｐゴシック" pitchFamily="-111" charset="-128"/>
              </a:rPr>
              <a:t>h</a:t>
            </a:r>
            <a:r>
              <a:rPr lang="en-US" sz="2400" dirty="0" smtClean="0">
                <a:solidFill>
                  <a:srgbClr val="000000"/>
                </a:solidFill>
                <a:latin typeface="+mn-lt"/>
                <a:ea typeface="ＭＳ Ｐゴシック" pitchFamily="-111" charset="-128"/>
                <a:cs typeface="ＭＳ Ｐゴシック" pitchFamily="-111" charset="-128"/>
                <a:hlinkClick r:id="rId6"/>
              </a:rPr>
              <a:t>ttp</a:t>
            </a:r>
            <a:r>
              <a:rPr lang="en-US" sz="2400" dirty="0">
                <a:solidFill>
                  <a:srgbClr val="000000"/>
                </a:solidFill>
                <a:latin typeface="+mn-lt"/>
                <a:ea typeface="ＭＳ Ｐゴシック" pitchFamily="-111" charset="-128"/>
                <a:cs typeface="ＭＳ Ｐゴシック" pitchFamily="-111" charset="-128"/>
                <a:hlinkClick r:id="rId6"/>
              </a:rPr>
              <a:t>://</a:t>
            </a:r>
            <a:r>
              <a:rPr lang="en-US" sz="2400" dirty="0" smtClean="0">
                <a:solidFill>
                  <a:srgbClr val="000000"/>
                </a:solidFill>
                <a:latin typeface="+mn-lt"/>
                <a:ea typeface="ＭＳ Ｐゴシック" pitchFamily="-111" charset="-128"/>
                <a:cs typeface="ＭＳ Ｐゴシック" pitchFamily="-111" charset="-128"/>
                <a:hlinkClick r:id="rId6"/>
              </a:rPr>
              <a:t>www.jsg.utexas.edu/events/files/Survey_NSF_report.pdf</a:t>
            </a:r>
            <a:r>
              <a:rPr lang="en-US" sz="2400" dirty="0" smtClean="0">
                <a:solidFill>
                  <a:srgbClr val="000000"/>
                </a:solidFill>
                <a:latin typeface="+mn-lt"/>
                <a:ea typeface="ＭＳ Ｐゴシック" pitchFamily="-111" charset="-128"/>
                <a:cs typeface="ＭＳ Ｐゴシック" pitchFamily="-111" charset="-128"/>
              </a:rPr>
              <a:t> </a:t>
            </a:r>
          </a:p>
          <a:p>
            <a:pPr defTabSz="1252538">
              <a:spcBef>
                <a:spcPct val="50000"/>
              </a:spcBef>
              <a:defRPr/>
            </a:pPr>
            <a:endParaRPr lang="en-US" sz="2800" i="1" dirty="0">
              <a:solidFill>
                <a:srgbClr val="000000"/>
              </a:solidFill>
              <a:latin typeface="+mn-lt"/>
              <a:ea typeface="ＭＳ Ｐゴシック" pitchFamily="-111" charset="-128"/>
              <a:cs typeface="ＭＳ Ｐゴシック" pitchFamily="-111" charset="-128"/>
            </a:endParaRPr>
          </a:p>
          <a:p>
            <a:pPr marL="500063" indent="-500063">
              <a:spcBef>
                <a:spcPct val="10000"/>
              </a:spcBef>
              <a:defRPr/>
            </a:pPr>
            <a:endParaRPr lang="en-US" sz="2800" dirty="0">
              <a:latin typeface="Times New Roman" pitchFamily="-111" charset="0"/>
              <a:ea typeface="ＭＳ Ｐゴシック" pitchFamily="-111" charset="-128"/>
              <a:cs typeface="ＭＳ Ｐゴシック" pitchFamily="-111" charset="-128"/>
            </a:endParaRPr>
          </a:p>
        </p:txBody>
      </p:sp>
      <p:sp>
        <p:nvSpPr>
          <p:cNvPr id="14346" name="Text Box 70"/>
          <p:cNvSpPr txBox="1">
            <a:spLocks noChangeArrowheads="1"/>
          </p:cNvSpPr>
          <p:nvPr/>
        </p:nvSpPr>
        <p:spPr bwMode="auto">
          <a:xfrm>
            <a:off x="38534975" y="26496963"/>
            <a:ext cx="10512425" cy="4572000"/>
          </a:xfrm>
          <a:prstGeom prst="rect">
            <a:avLst/>
          </a:prstGeom>
          <a:solidFill>
            <a:schemeClr val="bg1"/>
          </a:solidFill>
          <a:ln w="38100">
            <a:solidFill>
              <a:srgbClr val="000000"/>
            </a:solidFill>
            <a:round/>
            <a:headEnd/>
            <a:tailEnd/>
          </a:ln>
        </p:spPr>
        <p:txBody>
          <a:bodyPr lIns="914400" tIns="457200" rIns="914400" bIns="914400"/>
          <a:lstStyle>
            <a:lvl1pPr eaLnBrk="0" hangingPunct="0">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9pPr>
          </a:lstStyle>
          <a:p>
            <a:pPr algn="just" eaLnBrk="1" hangingPunct="1"/>
            <a:r>
              <a:rPr lang="en-US" altLang="en-US" sz="4400" b="1" dirty="0">
                <a:solidFill>
                  <a:srgbClr val="000000"/>
                </a:solidFill>
                <a:latin typeface="Calibri" panose="020F0502020204030204" pitchFamily="34" charset="0"/>
              </a:rPr>
              <a:t>Further information</a:t>
            </a:r>
          </a:p>
          <a:p>
            <a:pPr eaLnBrk="1" hangingPunct="1">
              <a:spcBef>
                <a:spcPct val="10000"/>
              </a:spcBef>
              <a:spcAft>
                <a:spcPts val="1800"/>
              </a:spcAft>
            </a:pPr>
            <a:r>
              <a:rPr lang="en-US" altLang="en-US" sz="2800" dirty="0" smtClean="0">
                <a:latin typeface="Times New Roman" panose="02020603050405020304" pitchFamily="18" charset="0"/>
              </a:rPr>
              <a:t>This poster includes information from the primary author’s MS thesis (2016). For more information on this project, or the author’s other work</a:t>
            </a:r>
            <a:r>
              <a:rPr lang="en-US" altLang="en-US" sz="2800" dirty="0">
                <a:latin typeface="Times New Roman" panose="02020603050405020304" pitchFamily="18" charset="0"/>
              </a:rPr>
              <a:t>, scan the QR </a:t>
            </a:r>
            <a:r>
              <a:rPr lang="en-US" altLang="en-US" sz="2800" dirty="0" smtClean="0">
                <a:latin typeface="Times New Roman" panose="02020603050405020304" pitchFamily="18" charset="0"/>
              </a:rPr>
              <a:t>code or visit </a:t>
            </a:r>
            <a:r>
              <a:rPr lang="en-US" altLang="en-US" sz="2800" dirty="0" smtClean="0">
                <a:latin typeface="Times New Roman" panose="02020603050405020304" pitchFamily="18" charset="0"/>
                <a:hlinkClick r:id="rId7"/>
              </a:rPr>
              <a:t>http://vicricchezza.weebly.com/thesis.html</a:t>
            </a:r>
            <a:r>
              <a:rPr lang="en-US" altLang="en-US" sz="2800" dirty="0" smtClean="0">
                <a:latin typeface="Times New Roman" panose="02020603050405020304" pitchFamily="18" charset="0"/>
              </a:rPr>
              <a:t>. </a:t>
            </a:r>
          </a:p>
          <a:p>
            <a:pPr eaLnBrk="1" hangingPunct="1">
              <a:spcBef>
                <a:spcPts val="0"/>
              </a:spcBef>
              <a:spcAft>
                <a:spcPts val="1800"/>
              </a:spcAft>
            </a:pPr>
            <a:r>
              <a:rPr lang="en-US" altLang="en-US" sz="2800" dirty="0" smtClean="0">
                <a:latin typeface="Times New Roman" panose="02020603050405020304" pitchFamily="18" charset="0"/>
              </a:rPr>
              <a:t>Vic Ricchezza: </a:t>
            </a:r>
            <a:r>
              <a:rPr lang="en-US" altLang="en-US" sz="2800" dirty="0" smtClean="0">
                <a:latin typeface="Times New Roman" panose="02020603050405020304" pitchFamily="18" charset="0"/>
                <a:hlinkClick r:id="rId8"/>
              </a:rPr>
              <a:t>Ricchezza@mail.usf.edu</a:t>
            </a:r>
            <a:r>
              <a:rPr lang="en-US" altLang="en-US" sz="2800" dirty="0" smtClean="0">
                <a:latin typeface="Times New Roman" panose="02020603050405020304" pitchFamily="18" charset="0"/>
              </a:rPr>
              <a:t> </a:t>
            </a:r>
            <a:br>
              <a:rPr lang="en-US" altLang="en-US" sz="2800" dirty="0" smtClean="0">
                <a:latin typeface="Times New Roman" panose="02020603050405020304" pitchFamily="18" charset="0"/>
              </a:rPr>
            </a:br>
            <a:r>
              <a:rPr lang="en-US" altLang="en-US" sz="2800" dirty="0" smtClean="0">
                <a:latin typeface="Times New Roman" panose="02020603050405020304" pitchFamily="18" charset="0"/>
              </a:rPr>
              <a:t>Len Vacher: </a:t>
            </a:r>
            <a:r>
              <a:rPr lang="en-US" altLang="en-US" sz="2800" dirty="0" smtClean="0">
                <a:latin typeface="Times New Roman" panose="02020603050405020304" pitchFamily="18" charset="0"/>
                <a:hlinkClick r:id="rId9"/>
              </a:rPr>
              <a:t>Vacher@usf.edu</a:t>
            </a:r>
            <a:r>
              <a:rPr lang="en-US" altLang="en-US" sz="2800" dirty="0" smtClean="0">
                <a:latin typeface="Times New Roman" panose="02020603050405020304" pitchFamily="18" charset="0"/>
              </a:rPr>
              <a:t> </a:t>
            </a:r>
            <a:endParaRPr lang="en-US" altLang="en-US" sz="2800" dirty="0">
              <a:latin typeface="Times New Roman" panose="02020603050405020304" pitchFamily="18" charset="0"/>
            </a:endParaRPr>
          </a:p>
        </p:txBody>
      </p:sp>
      <p:sp>
        <p:nvSpPr>
          <p:cNvPr id="3" name="Rectangle 180"/>
          <p:cNvSpPr>
            <a:spLocks noChangeArrowheads="1"/>
          </p:cNvSpPr>
          <p:nvPr/>
        </p:nvSpPr>
        <p:spPr bwMode="auto">
          <a:xfrm>
            <a:off x="896938" y="398632"/>
            <a:ext cx="49450625"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ctr">
              <a:defRPr/>
            </a:pPr>
            <a:r>
              <a:rPr lang="en-US" sz="11000" b="1" dirty="0" smtClean="0">
                <a:ln>
                  <a:solidFill>
                    <a:schemeClr val="bg1"/>
                  </a:solidFill>
                </a:ln>
                <a:latin typeface="Calibri"/>
                <a:ea typeface="ＭＳ Ｐゴシック" charset="0"/>
                <a:cs typeface="ＭＳ Ｐゴシック" charset="0"/>
              </a:rPr>
              <a:t>A Qualitative Study of “Computational Geology” at USF – A Quantitative Literacy Course Preparing Undergraduates for the Workforce since 1996</a:t>
            </a:r>
            <a:endParaRPr lang="en-US" sz="11000" b="1" dirty="0">
              <a:ln>
                <a:solidFill>
                  <a:schemeClr val="bg1"/>
                </a:solidFill>
              </a:ln>
              <a:latin typeface="Calibri"/>
              <a:ea typeface="ＭＳ Ｐゴシック" charset="0"/>
              <a:cs typeface="ＭＳ Ｐゴシック" charset="0"/>
            </a:endParaRPr>
          </a:p>
        </p:txBody>
      </p:sp>
      <p:pic>
        <p:nvPicPr>
          <p:cNvPr id="13" name="Picture 12"/>
          <p:cNvPicPr>
            <a:picLocks noChangeAspect="1"/>
          </p:cNvPicPr>
          <p:nvPr/>
        </p:nvPicPr>
        <p:blipFill>
          <a:blip r:embed="rId10"/>
          <a:stretch>
            <a:fillRect/>
          </a:stretch>
        </p:blipFill>
        <p:spPr>
          <a:xfrm>
            <a:off x="45065000" y="3379849"/>
            <a:ext cx="3982400" cy="3163134"/>
          </a:xfrm>
          <a:prstGeom prst="rect">
            <a:avLst/>
          </a:prstGeom>
        </p:spPr>
      </p:pic>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357225" y="29378787"/>
            <a:ext cx="1690175" cy="1690175"/>
          </a:xfrm>
          <a:prstGeom prst="rect">
            <a:avLst/>
          </a:prstGeom>
        </p:spPr>
      </p:pic>
      <p:sp>
        <p:nvSpPr>
          <p:cNvPr id="19" name="Text Box 13"/>
          <p:cNvSpPr txBox="1">
            <a:spLocks noChangeArrowheads="1"/>
          </p:cNvSpPr>
          <p:nvPr/>
        </p:nvSpPr>
        <p:spPr bwMode="auto">
          <a:xfrm>
            <a:off x="26553399" y="6902450"/>
            <a:ext cx="11145280" cy="24166512"/>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635000"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635000"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635000"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635000" algn="l"/>
              </a:tabLst>
              <a:defRPr sz="3200">
                <a:solidFill>
                  <a:schemeClr val="tx1"/>
                </a:solidFill>
                <a:latin typeface="Helvetica" panose="020B0604020202020204" pitchFamily="34" charset="0"/>
                <a:ea typeface="MS PGothic" panose="020B0600070205080204" pitchFamily="34" charset="-128"/>
              </a:defRPr>
            </a:lvl9pPr>
          </a:lstStyle>
          <a:p>
            <a:pPr eaLnBrk="1" hangingPunct="1">
              <a:spcBef>
                <a:spcPct val="50000"/>
              </a:spcBef>
            </a:pPr>
            <a:r>
              <a:rPr lang="en-US" altLang="en-US" sz="4400" b="1" dirty="0" smtClean="0">
                <a:solidFill>
                  <a:srgbClr val="000000"/>
                </a:solidFill>
                <a:latin typeface="Calibri" panose="020F0502020204030204" pitchFamily="34" charset="0"/>
              </a:rPr>
              <a:t>Results</a:t>
            </a:r>
          </a:p>
          <a:p>
            <a:pPr algn="just" eaLnBrk="1" hangingPunct="1">
              <a:spcBef>
                <a:spcPts val="1800"/>
              </a:spcBef>
            </a:pPr>
            <a:r>
              <a:rPr lang="en-US" altLang="en-US" sz="2800" dirty="0" smtClean="0">
                <a:solidFill>
                  <a:srgbClr val="FFC000"/>
                </a:solidFill>
                <a:latin typeface="+mn-lt"/>
              </a:rPr>
              <a:t>Luke, M.S., Regulator, Fall 2009</a:t>
            </a:r>
          </a:p>
          <a:p>
            <a:pPr algn="just" eaLnBrk="1" hangingPunct="1">
              <a:spcBef>
                <a:spcPct val="50000"/>
              </a:spcBef>
            </a:pPr>
            <a:r>
              <a:rPr lang="en-US" altLang="en-US" sz="2400" dirty="0" smtClean="0">
                <a:solidFill>
                  <a:srgbClr val="000000"/>
                </a:solidFill>
                <a:latin typeface="+mn-lt"/>
              </a:rPr>
              <a:t>“I really learned a lot about Excel in that class, and it’s not just a class about learning how to do math correctly, it’s a lot of being able to use the tools, the modern day tools, that we now have, like Excel. So I learned a lot about Excel… I can look through a sheet and reverse engineer it, find out the calculations, things that people have submitted to me.”</a:t>
            </a:r>
          </a:p>
          <a:p>
            <a:pPr algn="just" eaLnBrk="1" hangingPunct="1">
              <a:spcBef>
                <a:spcPts val="1800"/>
              </a:spcBef>
            </a:pPr>
            <a:r>
              <a:rPr lang="en-US" altLang="en-US" sz="2800" dirty="0" smtClean="0">
                <a:solidFill>
                  <a:srgbClr val="00B0F0"/>
                </a:solidFill>
                <a:latin typeface="+mn-lt"/>
              </a:rPr>
              <a:t>John Smith, M.S., Consultant, Fall 2011</a:t>
            </a:r>
          </a:p>
          <a:p>
            <a:pPr algn="just" eaLnBrk="1" hangingPunct="1">
              <a:spcBef>
                <a:spcPct val="50000"/>
              </a:spcBef>
            </a:pPr>
            <a:r>
              <a:rPr lang="en-US" altLang="en-US" sz="2400" dirty="0" smtClean="0">
                <a:solidFill>
                  <a:srgbClr val="000000"/>
                </a:solidFill>
                <a:latin typeface="+mn-lt"/>
              </a:rPr>
              <a:t>“I remember it being extremely challenging, but informative, and in the end, a very beneficial course for me.”</a:t>
            </a:r>
          </a:p>
          <a:p>
            <a:pPr algn="just" eaLnBrk="1" hangingPunct="1">
              <a:spcBef>
                <a:spcPct val="50000"/>
              </a:spcBef>
            </a:pPr>
            <a:r>
              <a:rPr lang="en-US" altLang="en-US" sz="2400" dirty="0" smtClean="0">
                <a:solidFill>
                  <a:srgbClr val="000000"/>
                </a:solidFill>
                <a:latin typeface="+mn-lt"/>
              </a:rPr>
              <a:t>“Everything we did in that class… still benefits me to this day. That class really instilled in me a sense of… thoroughness… there’s always something lurking in the shadows that you need to address… when a problem comes up.”</a:t>
            </a:r>
          </a:p>
          <a:p>
            <a:pPr algn="just" eaLnBrk="1" hangingPunct="1">
              <a:spcBef>
                <a:spcPct val="50000"/>
              </a:spcBef>
            </a:pPr>
            <a:r>
              <a:rPr lang="en-US" altLang="en-US" sz="2400" dirty="0" smtClean="0">
                <a:solidFill>
                  <a:srgbClr val="000000"/>
                </a:solidFill>
                <a:latin typeface="+mn-lt"/>
              </a:rPr>
              <a:t>“This is going to carry you through the rest of your degree and the rest of your life, your career if you take it in, learn how to think, learn how to solve a problem. It’ll help you, you know? (…) It gave me a work ethic. (…) The tenets of that course carry over and apply to everything. Everything!”</a:t>
            </a:r>
          </a:p>
          <a:p>
            <a:pPr algn="just" eaLnBrk="1" hangingPunct="1">
              <a:spcBef>
                <a:spcPct val="50000"/>
              </a:spcBef>
            </a:pPr>
            <a:r>
              <a:rPr lang="en-US" altLang="en-US" sz="2400" dirty="0" smtClean="0">
                <a:solidFill>
                  <a:srgbClr val="000000"/>
                </a:solidFill>
                <a:latin typeface="+mn-lt"/>
              </a:rPr>
              <a:t>“Definitely the Excel work. For sure… I live and die in Excel at my job. (…) I write the reports, I do the tables, I do… the analysis… but so much of that is made easier from knowing how to use Excel and knowing how powerful it can be. (…) I’ll write my reports with pen and paper if you want me to, but if you take Excel away from me, I’m dead. I don’t want to come to work.”</a:t>
            </a:r>
          </a:p>
          <a:p>
            <a:pPr algn="just" eaLnBrk="1" hangingPunct="1">
              <a:spcBef>
                <a:spcPct val="50000"/>
              </a:spcBef>
            </a:pPr>
            <a:r>
              <a:rPr lang="en-US" altLang="en-US" sz="2400" dirty="0" smtClean="0">
                <a:solidFill>
                  <a:srgbClr val="000000"/>
                </a:solidFill>
                <a:latin typeface="+mn-lt"/>
              </a:rPr>
              <a:t>“I’ve become a more analytical person because of it, you know?”</a:t>
            </a:r>
          </a:p>
          <a:p>
            <a:pPr algn="just" eaLnBrk="1" hangingPunct="1">
              <a:spcBef>
                <a:spcPts val="1800"/>
              </a:spcBef>
              <a:spcAft>
                <a:spcPts val="1200"/>
              </a:spcAft>
            </a:pPr>
            <a:r>
              <a:rPr lang="en-US" altLang="en-US" sz="2800" dirty="0">
                <a:solidFill>
                  <a:srgbClr val="FF0000"/>
                </a:solidFill>
                <a:latin typeface="Times New Roman" panose="02020603050405020304" pitchFamily="18" charset="0"/>
              </a:rPr>
              <a:t>Jam, M.S., Academic, Fall 2001</a:t>
            </a:r>
          </a:p>
          <a:p>
            <a:pPr algn="just" eaLnBrk="1" hangingPunct="1">
              <a:spcBef>
                <a:spcPct val="10000"/>
              </a:spcBef>
              <a:spcAft>
                <a:spcPts val="1200"/>
              </a:spcAft>
            </a:pPr>
            <a:r>
              <a:rPr lang="en-US" altLang="en-US" sz="2400" dirty="0">
                <a:latin typeface="Times New Roman" panose="02020603050405020304" pitchFamily="18" charset="0"/>
              </a:rPr>
              <a:t>“Yeah, a lot. I make my students do Excel exercises. I want my students to be quantitatively literate.”</a:t>
            </a:r>
          </a:p>
          <a:p>
            <a:pPr lvl="0" algn="just" eaLnBrk="1" hangingPunct="1">
              <a:spcBef>
                <a:spcPts val="1800"/>
              </a:spcBef>
              <a:spcAft>
                <a:spcPts val="1200"/>
              </a:spcAft>
              <a:tabLst/>
            </a:pPr>
            <a:r>
              <a:rPr lang="en-US" altLang="en-US" sz="2800" dirty="0" smtClean="0">
                <a:solidFill>
                  <a:srgbClr val="FF0000"/>
                </a:solidFill>
                <a:latin typeface="Times New Roman" panose="02020603050405020304" pitchFamily="18" charset="0"/>
              </a:rPr>
              <a:t>Lee</a:t>
            </a:r>
            <a:r>
              <a:rPr lang="en-US" altLang="en-US" sz="2800" dirty="0">
                <a:solidFill>
                  <a:srgbClr val="FF0000"/>
                </a:solidFill>
                <a:latin typeface="Times New Roman" panose="02020603050405020304" pitchFamily="18" charset="0"/>
              </a:rPr>
              <a:t>, B.S., Academic, Fall 2013</a:t>
            </a:r>
          </a:p>
          <a:p>
            <a:pPr lvl="0" algn="just" eaLnBrk="1" hangingPunct="1">
              <a:spcBef>
                <a:spcPct val="10000"/>
              </a:spcBef>
              <a:spcAft>
                <a:spcPts val="1200"/>
              </a:spcAft>
              <a:tabLst/>
            </a:pPr>
            <a:r>
              <a:rPr lang="en-US" altLang="en-US" sz="2400" dirty="0">
                <a:solidFill>
                  <a:srgbClr val="000000"/>
                </a:solidFill>
                <a:latin typeface="Times New Roman" panose="02020603050405020304" pitchFamily="18" charset="0"/>
              </a:rPr>
              <a:t>“Every day. Every single day. (…) I use Excel, I use computations every single day. It was really eye-opening to get to grad school and be among… primarily my department is a research department. It’s interesting when I got here to see it, the focus was way more on computation than I ever gathered when I was at USF. Showing with numbers why you’re saying it’s true, or why it’s a good hypothesis. I try to apply numbers to things that I’m doing every day</a:t>
            </a:r>
            <a:r>
              <a:rPr lang="en-US" altLang="en-US" sz="2400" dirty="0" smtClean="0">
                <a:solidFill>
                  <a:srgbClr val="000000"/>
                </a:solidFill>
                <a:latin typeface="Times New Roman" panose="02020603050405020304" pitchFamily="18" charset="0"/>
              </a:rPr>
              <a:t>.”</a:t>
            </a:r>
          </a:p>
          <a:p>
            <a:pPr lvl="0" algn="just" eaLnBrk="1" hangingPunct="1">
              <a:spcBef>
                <a:spcPct val="10000"/>
              </a:spcBef>
              <a:spcAft>
                <a:spcPts val="1200"/>
              </a:spcAft>
              <a:tabLst/>
            </a:pPr>
            <a:r>
              <a:rPr lang="en-US" altLang="en-US" sz="2400" dirty="0" smtClean="0">
                <a:solidFill>
                  <a:srgbClr val="000000"/>
                </a:solidFill>
                <a:latin typeface="Times New Roman" panose="02020603050405020304" pitchFamily="18" charset="0"/>
              </a:rPr>
              <a:t>“I managed a large data set.”</a:t>
            </a:r>
          </a:p>
          <a:p>
            <a:pPr lvl="0" algn="just" eaLnBrk="1" hangingPunct="1">
              <a:spcBef>
                <a:spcPct val="10000"/>
              </a:spcBef>
              <a:spcAft>
                <a:spcPts val="1200"/>
              </a:spcAft>
              <a:tabLst/>
            </a:pPr>
            <a:r>
              <a:rPr lang="en-US" altLang="en-US" sz="2400" dirty="0" smtClean="0">
                <a:solidFill>
                  <a:srgbClr val="000000"/>
                </a:solidFill>
                <a:latin typeface="Times New Roman" panose="02020603050405020304" pitchFamily="18" charset="0"/>
              </a:rPr>
              <a:t>“I use percent differences and the statistics he went over, Excel formulas and arrangements, all the time.”</a:t>
            </a:r>
            <a:endParaRPr lang="en-US" altLang="en-US" sz="2400" dirty="0">
              <a:solidFill>
                <a:srgbClr val="000000"/>
              </a:solidFill>
              <a:latin typeface="Times New Roman" panose="02020603050405020304" pitchFamily="18" charset="0"/>
            </a:endParaRPr>
          </a:p>
          <a:p>
            <a:pPr lvl="0" algn="just" eaLnBrk="1" hangingPunct="1">
              <a:spcBef>
                <a:spcPct val="10000"/>
              </a:spcBef>
              <a:spcAft>
                <a:spcPts val="1200"/>
              </a:spcAft>
              <a:tabLst/>
            </a:pPr>
            <a:r>
              <a:rPr lang="en-US" altLang="en-US" sz="2400" dirty="0">
                <a:solidFill>
                  <a:srgbClr val="000000"/>
                </a:solidFill>
                <a:latin typeface="Times New Roman" panose="02020603050405020304" pitchFamily="18" charset="0"/>
              </a:rPr>
              <a:t>“It was a helpful skill that I learned in Dr. </a:t>
            </a:r>
            <a:r>
              <a:rPr lang="en-US" altLang="en-US" sz="2400" dirty="0" err="1">
                <a:solidFill>
                  <a:srgbClr val="000000"/>
                </a:solidFill>
                <a:latin typeface="Times New Roman" panose="02020603050405020304" pitchFamily="18" charset="0"/>
              </a:rPr>
              <a:t>Vacher’s</a:t>
            </a:r>
            <a:r>
              <a:rPr lang="en-US" altLang="en-US" sz="2400" dirty="0">
                <a:solidFill>
                  <a:srgbClr val="000000"/>
                </a:solidFill>
                <a:latin typeface="Times New Roman" panose="02020603050405020304" pitchFamily="18" charset="0"/>
              </a:rPr>
              <a:t> class, because he took great care in teaching you how to think through problems, as in, what’s your question, what’s your plan? In your plan, is like, </a:t>
            </a:r>
            <a:r>
              <a:rPr lang="en-US" altLang="en-US" sz="2400" dirty="0" err="1">
                <a:solidFill>
                  <a:srgbClr val="000000"/>
                </a:solidFill>
                <a:latin typeface="Times New Roman" panose="02020603050405020304" pitchFamily="18" charset="0"/>
              </a:rPr>
              <a:t>Polya</a:t>
            </a:r>
            <a:r>
              <a:rPr lang="en-US" altLang="en-US" sz="2400" dirty="0">
                <a:solidFill>
                  <a:srgbClr val="000000"/>
                </a:solidFill>
                <a:latin typeface="Times New Roman" panose="02020603050405020304" pitchFamily="18" charset="0"/>
              </a:rPr>
              <a:t> or something? (…) It’s so beautifully simple, and if you actually do it, it is incredibly helpful. (…) So, as far as like, the skill from Dr. </a:t>
            </a:r>
            <a:r>
              <a:rPr lang="en-US" altLang="en-US" sz="2400" dirty="0" err="1">
                <a:solidFill>
                  <a:srgbClr val="000000"/>
                </a:solidFill>
                <a:latin typeface="Times New Roman" panose="02020603050405020304" pitchFamily="18" charset="0"/>
              </a:rPr>
              <a:t>Vacher’s</a:t>
            </a:r>
            <a:r>
              <a:rPr lang="en-US" altLang="en-US" sz="2400" dirty="0">
                <a:solidFill>
                  <a:srgbClr val="000000"/>
                </a:solidFill>
                <a:latin typeface="Times New Roman" panose="02020603050405020304" pitchFamily="18" charset="0"/>
              </a:rPr>
              <a:t> class, learning not to be overwhelmed by just a screen full of numbers on your computer, taking a step back and thinking about, ok, well, what am I trying to do here, how am I going to do it, what is the best way that I can present this number, or these numbers, or just this overall data collection in the best way that would make sense to somebody else who’s going to look at it? (…) That was his entire course, was just learning how to think things through logically in a step by step manner.”</a:t>
            </a:r>
            <a:endParaRPr lang="en-US" altLang="en-US" sz="2400" dirty="0" smtClean="0">
              <a:solidFill>
                <a:srgbClr val="000000"/>
              </a:solidFill>
              <a:latin typeface="+mn-lt"/>
            </a:endParaRPr>
          </a:p>
        </p:txBody>
      </p:sp>
      <p:pic>
        <p:nvPicPr>
          <p:cNvPr id="10" name="Pictur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995488" y="4996521"/>
            <a:ext cx="10122297" cy="1546462"/>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14563</TotalTime>
  <Words>2214</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Calibri</vt:lpstr>
      <vt:lpstr>Helvetica</vt:lpstr>
      <vt:lpstr>Times New Roman</vt:lpstr>
      <vt:lpstr>Default Design</vt:lpstr>
      <vt:lpstr>PowerPoint Presentation</vt:lpstr>
    </vt:vector>
  </TitlesOfParts>
  <Manager/>
  <Company/>
  <LinksUpToDate>false</LinksUpToDate>
  <SharedDoc>false</SharedDoc>
  <HyperlinkBase>http://colinpurrington.com/tips/academic/posterdesign</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Ricchezza, Victor</cp:lastModifiedBy>
  <cp:revision>610</cp:revision>
  <cp:lastPrinted>2011-10-30T12:54:45Z</cp:lastPrinted>
  <dcterms:created xsi:type="dcterms:W3CDTF">2012-06-12T14:08:55Z</dcterms:created>
  <dcterms:modified xsi:type="dcterms:W3CDTF">2016-09-22T19:40:23Z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