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86074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639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56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6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15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16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4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8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71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11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s.wikimedia.org/w/index.php?curid=2836371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nagt.org/nagt/jge/columns/compgeo.html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s.wikimedia.org/w/index.php?curid=107380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5038/1936-4660.10.1.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60950" y="2464300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/>
              <a:t>“Computational Geology” at the University of South Florida Prepares our Geology Majors for the Transition to the Workforce: How our Course </a:t>
            </a:r>
            <a:r>
              <a:rPr lang="en" sz="3600" dirty="0" smtClean="0"/>
              <a:t>Does It </a:t>
            </a:r>
            <a:r>
              <a:rPr lang="en" sz="3600" dirty="0"/>
              <a:t>and How </a:t>
            </a:r>
            <a:r>
              <a:rPr lang="en" sz="3600" dirty="0" smtClean="0"/>
              <a:t>We </a:t>
            </a:r>
            <a:r>
              <a:rPr lang="en" sz="3600" dirty="0"/>
              <a:t>Know </a:t>
            </a:r>
            <a:r>
              <a:rPr lang="en" sz="3600" dirty="0" smtClean="0"/>
              <a:t>It Does</a:t>
            </a:r>
            <a:endParaRPr lang="en" sz="3600" dirty="0"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460950" y="4028555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Victor J. Ricchezza and H.L. Vacher</a:t>
            </a:r>
            <a:br>
              <a:rPr lang="en"/>
            </a:br>
            <a:r>
              <a:rPr lang="en"/>
              <a:t>University of South Florida School of Geosciences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2" y="3397900"/>
            <a:ext cx="1625602" cy="162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71900" y="895743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Computational Geology in the Affective Domain: Students’ Reaction to Devlin’s </a:t>
            </a:r>
            <a:r>
              <a:rPr lang="en" i="1" dirty="0"/>
              <a:t>The Math Instinct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060214" y="1664341"/>
            <a:ext cx="6012027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Interviewees from “Alumni Narratives” suggested more writing in CG. So...</a:t>
            </a:r>
          </a:p>
          <a:p>
            <a:pPr marL="285750" lvl="1" indent="-285750"/>
            <a:r>
              <a:rPr lang="en" dirty="0" smtClean="0"/>
              <a:t>Intro statement about experience with math</a:t>
            </a:r>
          </a:p>
          <a:p>
            <a:pPr marL="285750" lvl="1" indent="-285750"/>
            <a:r>
              <a:rPr lang="en" dirty="0" smtClean="0"/>
              <a:t>Chapter responses to Devlin’s </a:t>
            </a:r>
            <a:r>
              <a:rPr lang="en" i="1" dirty="0" smtClean="0"/>
              <a:t>The Math Instinct</a:t>
            </a:r>
          </a:p>
          <a:p>
            <a:pPr marL="285750" lvl="1" indent="-285750"/>
            <a:r>
              <a:rPr lang="en" dirty="0" smtClean="0"/>
              <a:t>Final response on book and changes to attitude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Promising results: most </a:t>
            </a:r>
            <a:r>
              <a:rPr lang="en" dirty="0"/>
              <a:t>students showed </a:t>
            </a:r>
            <a:r>
              <a:rPr lang="en" dirty="0" smtClean="0"/>
              <a:t>improved math attitude.</a:t>
            </a:r>
          </a:p>
          <a:p>
            <a:pPr>
              <a:buNone/>
            </a:pPr>
            <a:r>
              <a:rPr lang="en-US" sz="1000" dirty="0"/>
              <a:t>Ricchezza, Victor J., and H.L. Vacher. 2017. "Quantitative Literacy in the Affective Domain: Computational Geology Students’ Reactions to Devlin’s </a:t>
            </a:r>
            <a:r>
              <a:rPr lang="en-US" sz="1000" i="1" dirty="0"/>
              <a:t>The Math Instinct</a:t>
            </a:r>
            <a:r>
              <a:rPr lang="en-US" sz="1000" dirty="0"/>
              <a:t>."  </a:t>
            </a:r>
            <a:r>
              <a:rPr lang="en-US" sz="1000" i="1" dirty="0"/>
              <a:t>Numeracy</a:t>
            </a:r>
            <a:r>
              <a:rPr lang="en-US" sz="1000" dirty="0"/>
              <a:t> 10 (2):11.</a:t>
            </a:r>
          </a:p>
          <a:p>
            <a:pPr lvl="0">
              <a:spcBef>
                <a:spcPts val="0"/>
              </a:spcBef>
              <a:buNone/>
            </a:pPr>
            <a:endParaRPr lang="en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1738035"/>
            <a:ext cx="2222932" cy="335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Geoscientist Quantitative Preparation Survey (The Next Step)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066472" y="1919075"/>
            <a:ext cx="5627527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next? </a:t>
            </a:r>
            <a:endParaRPr lang="en" dirty="0" smtClean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All </a:t>
            </a:r>
            <a:r>
              <a:rPr lang="en" dirty="0"/>
              <a:t>the work so far is </a:t>
            </a:r>
            <a:r>
              <a:rPr lang="en" dirty="0" smtClean="0"/>
              <a:t>qualitative </a:t>
            </a:r>
            <a:r>
              <a:rPr lang="en" dirty="0"/>
              <a:t>or not representative. We will be implementing a national survey of geologists (3-10 years after BA/BS graduation) on their quantitative preparation for the job(s) they perform.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Comparison of USF to national and regional trends.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507"/>
            <a:ext cx="2850830" cy="1888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727" y="3897745"/>
            <a:ext cx="253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By Niagara - Own work, CC BY-SA 3.0, </a:t>
            </a:r>
            <a:r>
              <a:rPr lang="en-US" sz="800" dirty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commons.wikimedia.org/w/index.php?curid=28363710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50" y="666750"/>
            <a:ext cx="5092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About </a:t>
            </a:r>
            <a:r>
              <a:rPr lang="en" dirty="0" smtClean="0"/>
              <a:t>USF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321773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University of South Florida (USF):</a:t>
            </a:r>
          </a:p>
          <a:p>
            <a:pPr marL="285750" indent="-285750"/>
            <a:r>
              <a:rPr lang="en" dirty="0"/>
              <a:t>P</a:t>
            </a:r>
            <a:r>
              <a:rPr lang="en" dirty="0" smtClean="0"/>
              <a:t>ublic, multi-campus, PhD-granting, </a:t>
            </a:r>
            <a:r>
              <a:rPr lang="en" dirty="0"/>
              <a:t>high </a:t>
            </a:r>
            <a:r>
              <a:rPr lang="en" dirty="0" smtClean="0"/>
              <a:t>activity, </a:t>
            </a:r>
            <a:r>
              <a:rPr lang="en" dirty="0"/>
              <a:t>research </a:t>
            </a:r>
            <a:r>
              <a:rPr lang="en" dirty="0" smtClean="0"/>
              <a:t>university </a:t>
            </a:r>
          </a:p>
          <a:p>
            <a:pPr marL="285750" indent="-285750"/>
            <a:r>
              <a:rPr lang="en-US" dirty="0" smtClean="0"/>
              <a:t>M</a:t>
            </a:r>
            <a:r>
              <a:rPr lang="en" dirty="0" smtClean="0"/>
              <a:t>ain/largest = USF-Tampa, 42,000 students</a:t>
            </a:r>
            <a:r>
              <a:rPr lang="en" dirty="0" smtClean="0"/>
              <a:t>.</a:t>
            </a:r>
            <a:endParaRPr lang="e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24" y="1421969"/>
            <a:ext cx="1358312" cy="1318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27" y="1421969"/>
            <a:ext cx="2080764" cy="1318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97" y="2940307"/>
            <a:ext cx="2637559" cy="2148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Computational Geology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</a:t>
            </a:r>
            <a:r>
              <a:rPr lang="en" dirty="0" smtClean="0"/>
              <a:t>tarted S96. Upper level for geology majors.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Evolved from spreadsheets to solve calculus-based problems to current combination of </a:t>
            </a:r>
            <a:r>
              <a:rPr lang="en" dirty="0" smtClean="0"/>
              <a:t>problem sets, </a:t>
            </a:r>
            <a:r>
              <a:rPr lang="en" dirty="0"/>
              <a:t>spreadsheets, and hands-on activities to solve geological-mathematical </a:t>
            </a:r>
            <a:r>
              <a:rPr lang="en" dirty="0" smtClean="0"/>
              <a:t>non-calculus word </a:t>
            </a:r>
            <a:r>
              <a:rPr lang="en" dirty="0"/>
              <a:t>problems.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Taught by H.L. (Len) Vacher 1996-present and Charles B. (Chuck) Connor 2015-present. (VR as TA for both since fall 2015</a:t>
            </a:r>
            <a:r>
              <a:rPr lang="en" dirty="0" smtClean="0"/>
              <a:t>.)</a:t>
            </a:r>
          </a:p>
          <a:p>
            <a:pPr lvl="0">
              <a:buNone/>
            </a:pPr>
            <a:r>
              <a:rPr lang="en-US" sz="1000" dirty="0"/>
              <a:t>Vacher, H.L. 2000. "A course in geological-mathematical problem solving."  </a:t>
            </a:r>
            <a:r>
              <a:rPr lang="en-US" sz="1000" i="1" dirty="0"/>
              <a:t>Journal of Geoscience Education</a:t>
            </a:r>
            <a:r>
              <a:rPr lang="en-US" sz="1000" dirty="0"/>
              <a:t> 48 (4):478-481.</a:t>
            </a:r>
            <a:endParaRPr lang="en" sz="1000" dirty="0" smtClean="0"/>
          </a:p>
          <a:p>
            <a:pPr lvl="0">
              <a:spcBef>
                <a:spcPts val="0"/>
              </a:spcBef>
              <a:buNone/>
            </a:pPr>
            <a:endParaRPr lang="en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46" y="158108"/>
            <a:ext cx="1155700" cy="1348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28" y="158108"/>
            <a:ext cx="1002563" cy="134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Different course from different instructors. Same frame, slightly different aims.</a:t>
            </a:r>
          </a:p>
          <a:p>
            <a:pPr>
              <a:buNone/>
            </a:pPr>
            <a:r>
              <a:rPr lang="en-US" dirty="0" smtClean="0"/>
              <a:t>LV: nearly retired hydrogeologist/physical/geo for engineers. Heavy on math and biases toward “Computational Geology” columns from </a:t>
            </a:r>
            <a:r>
              <a:rPr lang="en-US" i="1" dirty="0" smtClean="0"/>
              <a:t>JGE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CC: physical volcanologist/risk assessment expert. </a:t>
            </a:r>
            <a:r>
              <a:rPr lang="en-US" dirty="0"/>
              <a:t>P</a:t>
            </a:r>
            <a:r>
              <a:rPr lang="en-US" dirty="0" smtClean="0"/>
              <a:t>rep for volcanology field mapping camp.</a:t>
            </a:r>
          </a:p>
          <a:p>
            <a:pPr>
              <a:buNone/>
            </a:pPr>
            <a:r>
              <a:rPr lang="en-US" dirty="0" smtClean="0"/>
              <a:t>Next rumored instructor is planetary geochemist. Would teach… how?</a:t>
            </a:r>
          </a:p>
          <a:p>
            <a:pPr>
              <a:buNone/>
            </a:pPr>
            <a:r>
              <a:rPr lang="en-US" sz="1000" i="1" dirty="0" smtClean="0"/>
              <a:t>JGE</a:t>
            </a:r>
            <a:r>
              <a:rPr lang="en-US" sz="1000" dirty="0" smtClean="0"/>
              <a:t> Computational </a:t>
            </a:r>
            <a:r>
              <a:rPr lang="en-US" sz="1000" dirty="0"/>
              <a:t>Geology Columns at NAGT: </a:t>
            </a:r>
            <a:r>
              <a:rPr lang="en-US" sz="1000" dirty="0">
                <a:hlinkClick r:id="rId2"/>
              </a:rPr>
              <a:t>https://</a:t>
            </a:r>
            <a:r>
              <a:rPr lang="en-US" sz="1000" dirty="0" smtClean="0">
                <a:hlinkClick r:id="rId2"/>
              </a:rPr>
              <a:t>nagt.org/nagt/jge/columns/compgeo.html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00" y="0"/>
            <a:ext cx="3004400" cy="16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the Course Aims to Do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0" y="1634836"/>
            <a:ext cx="6677045" cy="27173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When is the time to make mathematical mistakes?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 smtClean="0"/>
              <a:t>School?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" dirty="0" smtClean="0"/>
              <a:t>When </a:t>
            </a:r>
            <a:r>
              <a:rPr lang="en" dirty="0"/>
              <a:t>someone’s </a:t>
            </a:r>
            <a:r>
              <a:rPr lang="en" dirty="0" smtClean="0"/>
              <a:t>budget, bridge, </a:t>
            </a:r>
            <a:r>
              <a:rPr lang="en" dirty="0"/>
              <a:t>or drinking water depends on you?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</a:t>
            </a:r>
            <a:r>
              <a:rPr lang="en" dirty="0" smtClean="0"/>
              <a:t>ourse aim: </a:t>
            </a:r>
            <a:r>
              <a:rPr lang="en" i="1" dirty="0" smtClean="0"/>
              <a:t>quantitatively </a:t>
            </a:r>
            <a:r>
              <a:rPr lang="en" i="1" dirty="0"/>
              <a:t>literate</a:t>
            </a:r>
            <a:r>
              <a:rPr lang="en" dirty="0"/>
              <a:t> </a:t>
            </a:r>
            <a:r>
              <a:rPr lang="en" dirty="0" smtClean="0"/>
              <a:t>geology majors. Prepared </a:t>
            </a:r>
            <a:r>
              <a:rPr lang="en" dirty="0"/>
              <a:t>to be the geologist on </a:t>
            </a:r>
            <a:r>
              <a:rPr lang="en" dirty="0" smtClean="0"/>
              <a:t>professional scene</a:t>
            </a:r>
            <a:r>
              <a:rPr lang="en" dirty="0"/>
              <a:t>, </a:t>
            </a:r>
            <a:r>
              <a:rPr lang="en" dirty="0" smtClean="0"/>
              <a:t>in unknown occupation.  </a:t>
            </a:r>
          </a:p>
          <a:p>
            <a:pPr marL="285750" lvl="1" indent="-285750"/>
            <a:r>
              <a:rPr lang="en" dirty="0"/>
              <a:t>S</a:t>
            </a:r>
            <a:r>
              <a:rPr lang="en" dirty="0" smtClean="0"/>
              <a:t>olve problems using math skills</a:t>
            </a:r>
          </a:p>
          <a:p>
            <a:pPr marL="285750" lvl="1" indent="-285750"/>
            <a:r>
              <a:rPr lang="en" dirty="0" smtClean="0"/>
              <a:t>Communicate with and about math, numbers, and units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36" y="212436"/>
            <a:ext cx="1731818" cy="2309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Impediments to Computational Geology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266355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Problems with implementing what we want students to be able to do: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Math anxiety/affective concerns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“They should already know this”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“Geology isn’t a math-type science” (GRRRRRRRRR)</a:t>
            </a:r>
          </a:p>
          <a:p>
            <a:pPr marL="457200" lvl="0" indent="-228600">
              <a:spcBef>
                <a:spcPts val="0"/>
              </a:spcBef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50" y="2103396"/>
            <a:ext cx="2603987" cy="2161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6039" y="4310887"/>
            <a:ext cx="3038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By Katharine Moriarty - You scared me!, CC BY 2.0</a:t>
            </a:r>
            <a:r>
              <a:rPr lang="en-US" sz="800" dirty="0" smtClean="0"/>
              <a:t>,</a:t>
            </a:r>
          </a:p>
          <a:p>
            <a:r>
              <a:rPr lang="en-US" sz="800" dirty="0" smtClean="0">
                <a:hlinkClick r:id="rId4"/>
              </a:rPr>
              <a:t>https</a:t>
            </a:r>
            <a:r>
              <a:rPr lang="en-US" sz="800" dirty="0">
                <a:hlinkClick r:id="rId4"/>
              </a:rPr>
              <a:t>://</a:t>
            </a:r>
            <a:r>
              <a:rPr lang="en-US" sz="800" dirty="0" smtClean="0">
                <a:hlinkClick r:id="rId4"/>
              </a:rPr>
              <a:t>commons.wikimedia.org/w/index.php?curid=10738024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What we Think the Course </a:t>
            </a:r>
            <a:r>
              <a:rPr lang="en" dirty="0" smtClean="0"/>
              <a:t>Does</a:t>
            </a:r>
            <a:endParaRPr lang="en" dirty="0"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35054" y="1919075"/>
            <a:ext cx="4158945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Gives </a:t>
            </a:r>
            <a:r>
              <a:rPr lang="en" dirty="0"/>
              <a:t>students skills with problem solving, Excel, and numerical </a:t>
            </a:r>
            <a:r>
              <a:rPr lang="en" dirty="0" smtClean="0"/>
              <a:t>communication.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Changes the way students think. </a:t>
            </a:r>
            <a:r>
              <a:rPr lang="en" dirty="0" smtClean="0"/>
              <a:t>(It’s a thinking course.)</a:t>
            </a:r>
            <a:endParaRPr lang="en" dirty="0"/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Years later they retain habits of mind, even if they lose some skills.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54" y="1690255"/>
            <a:ext cx="2589125" cy="3453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How we Know it Works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39390" y="1745924"/>
            <a:ext cx="6307591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 sample of studies completed and in progress: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Alumni </a:t>
            </a:r>
            <a:r>
              <a:rPr lang="en" dirty="0"/>
              <a:t>Narratives on Computational Geology (S97-F13)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A Twenty-Year Look at Computational </a:t>
            </a:r>
            <a:r>
              <a:rPr lang="en" dirty="0" smtClean="0"/>
              <a:t>Geology, an Evolving, In-Discipline Course in Quantitative Literacy at the University of South F</a:t>
            </a:r>
            <a:r>
              <a:rPr lang="en-US" dirty="0" smtClean="0"/>
              <a:t>l</a:t>
            </a:r>
            <a:r>
              <a:rPr lang="en" dirty="0" smtClean="0"/>
              <a:t>orida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Computational Geology in the Affective Domain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Geoscientist Quantitative Preparation Survey (in planning)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81" y="1828800"/>
            <a:ext cx="2474117" cy="1852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1782" y="4017818"/>
            <a:ext cx="194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by </a:t>
            </a:r>
            <a:r>
              <a:rPr lang="en-US" sz="800" dirty="0" err="1" smtClean="0"/>
              <a:t>Cailin</a:t>
            </a:r>
            <a:r>
              <a:rPr lang="en-US" sz="800" dirty="0" smtClean="0"/>
              <a:t> </a:t>
            </a:r>
            <a:r>
              <a:rPr lang="en-US" sz="800" dirty="0" err="1" smtClean="0"/>
              <a:t>Hyuck</a:t>
            </a:r>
            <a:r>
              <a:rPr lang="en-US" sz="800" dirty="0" smtClean="0"/>
              <a:t> Orr of CG demo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Alumni Narratives on Computational Geology (Spring 1997 - Fall 2013)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2247414" y="1588906"/>
            <a:ext cx="6824827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Interviews with 10 course alumni from 97-13 now in public, private, academic sectors.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Interviewees discussed </a:t>
            </a:r>
            <a:r>
              <a:rPr lang="en" dirty="0" smtClean="0"/>
              <a:t>memories, course uses, </a:t>
            </a:r>
            <a:r>
              <a:rPr lang="en" dirty="0"/>
              <a:t>and </a:t>
            </a:r>
            <a:r>
              <a:rPr lang="en" dirty="0" smtClean="0"/>
              <a:t>suggestions.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NOT random </a:t>
            </a:r>
            <a:r>
              <a:rPr lang="en" dirty="0"/>
              <a:t>and </a:t>
            </a:r>
            <a:r>
              <a:rPr lang="en" dirty="0" smtClean="0"/>
              <a:t>biased </a:t>
            </a:r>
            <a:r>
              <a:rPr lang="en" dirty="0"/>
              <a:t>by nature, but for this group, </a:t>
            </a:r>
            <a:r>
              <a:rPr lang="en" dirty="0" smtClean="0"/>
              <a:t>course </a:t>
            </a:r>
            <a:r>
              <a:rPr lang="en" dirty="0"/>
              <a:t>was highly instrumental in their development</a:t>
            </a:r>
            <a:r>
              <a:rPr lang="en" dirty="0" smtClean="0"/>
              <a:t>.</a:t>
            </a:r>
          </a:p>
          <a:p>
            <a:pPr>
              <a:buNone/>
            </a:pPr>
            <a:r>
              <a:rPr lang="en-US" sz="1000" dirty="0"/>
              <a:t>Ricchezza, Victor J. 2016. "Alumni Narratives on Computational Geology (Spring 1997-Fall 2013)." Master of Science Thesis, School of Geosciences, University of South Florida, Graduate Theses and </a:t>
            </a:r>
            <a:r>
              <a:rPr lang="en-US" sz="1000" dirty="0" smtClean="0"/>
              <a:t>Dissertations.</a:t>
            </a:r>
          </a:p>
          <a:p>
            <a:pPr>
              <a:buNone/>
            </a:pPr>
            <a:r>
              <a:rPr lang="en-US" sz="1000" dirty="0" smtClean="0"/>
              <a:t>Ricchezza</a:t>
            </a:r>
            <a:r>
              <a:rPr lang="en-US" sz="1000" dirty="0"/>
              <a:t>, Victor J., and H.L. Vacher. 2017. "A Twenty-Year Look at “Computational Geology,” an Evolving, In-Discipline Course in Quantitative Literacy at the University of South Florida."  </a:t>
            </a:r>
            <a:r>
              <a:rPr lang="en-US" sz="1000" i="1" dirty="0"/>
              <a:t>Numeracy</a:t>
            </a:r>
            <a:r>
              <a:rPr lang="en-US" sz="1000" dirty="0"/>
              <a:t> 10 (1). </a:t>
            </a:r>
            <a:r>
              <a:rPr lang="en-US" sz="1000" dirty="0" err="1"/>
              <a:t>doi</a:t>
            </a:r>
            <a:r>
              <a:rPr lang="en-US" sz="1000" dirty="0"/>
              <a:t>: </a:t>
            </a:r>
            <a:r>
              <a:rPr lang="en-US" sz="1000" u="sng" dirty="0">
                <a:hlinkClick r:id="rId3"/>
              </a:rPr>
              <a:t>http://dx.doi.org/10.5038/1936-4660.10.1.6.</a:t>
            </a:r>
          </a:p>
          <a:p>
            <a:pPr>
              <a:buNone/>
            </a:pPr>
            <a:endParaRPr lang="en-US" sz="1000" dirty="0"/>
          </a:p>
          <a:p>
            <a:pPr lvl="0">
              <a:spcBef>
                <a:spcPts val="0"/>
              </a:spcBef>
              <a:buNone/>
            </a:pPr>
            <a:endParaRPr lang="en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211"/>
            <a:ext cx="2197211" cy="2261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786</Words>
  <Application>Microsoft Office PowerPoint</Application>
  <PresentationFormat>On-screen Show (16:9)</PresentationFormat>
  <Paragraphs>72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Roboto</vt:lpstr>
      <vt:lpstr>Material</vt:lpstr>
      <vt:lpstr>“Computational Geology” at the University of South Florida Prepares our Geology Majors for the Transition to the Workforce: How our Course Does It and How We Know It Does</vt:lpstr>
      <vt:lpstr>About USF</vt:lpstr>
      <vt:lpstr>Computational Geology</vt:lpstr>
      <vt:lpstr>Scenarios</vt:lpstr>
      <vt:lpstr>What the Course Aims to Do</vt:lpstr>
      <vt:lpstr>Impediments to Computational Geology</vt:lpstr>
      <vt:lpstr>What we Think the Course Does</vt:lpstr>
      <vt:lpstr>How we Know it Works</vt:lpstr>
      <vt:lpstr>Alumni Narratives on Computational Geology (Spring 1997 - Fall 2013)</vt:lpstr>
      <vt:lpstr>Computational Geology in the Affective Domain: Students’ Reaction to Devlin’s The Math Instinct</vt:lpstr>
      <vt:lpstr>Geoscientist Quantitative Preparation Survey (The Next Step)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“Computational Geology” at the University of South Florida Prepares our Geology Majors for the Transition to the Workforce: How our Course does it and How we Know it Works</dc:title>
  <cp:lastModifiedBy>Ricchezza, Victor</cp:lastModifiedBy>
  <cp:revision>27</cp:revision>
  <dcterms:modified xsi:type="dcterms:W3CDTF">2017-10-20T19:59:22Z</dcterms:modified>
</cp:coreProperties>
</file>