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6"/>
  </p:handoutMasterIdLst>
  <p:sldIdLst>
    <p:sldId id="256" r:id="rId2"/>
    <p:sldId id="260" r:id="rId3"/>
    <p:sldId id="323" r:id="rId4"/>
    <p:sldId id="324" r:id="rId5"/>
    <p:sldId id="261" r:id="rId6"/>
    <p:sldId id="316" r:id="rId7"/>
    <p:sldId id="262" r:id="rId8"/>
    <p:sldId id="263" r:id="rId9"/>
    <p:sldId id="264" r:id="rId10"/>
    <p:sldId id="265" r:id="rId11"/>
    <p:sldId id="266" r:id="rId12"/>
    <p:sldId id="267" r:id="rId13"/>
    <p:sldId id="268" r:id="rId14"/>
    <p:sldId id="273" r:id="rId15"/>
    <p:sldId id="270" r:id="rId16"/>
    <p:sldId id="276" r:id="rId17"/>
    <p:sldId id="271" r:id="rId18"/>
    <p:sldId id="287" r:id="rId19"/>
    <p:sldId id="272" r:id="rId20"/>
    <p:sldId id="294" r:id="rId21"/>
    <p:sldId id="269" r:id="rId22"/>
    <p:sldId id="317" r:id="rId23"/>
    <p:sldId id="300" r:id="rId24"/>
    <p:sldId id="314" r:id="rId25"/>
    <p:sldId id="299" r:id="rId26"/>
    <p:sldId id="301" r:id="rId27"/>
    <p:sldId id="318" r:id="rId28"/>
    <p:sldId id="319" r:id="rId29"/>
    <p:sldId id="320" r:id="rId30"/>
    <p:sldId id="321" r:id="rId31"/>
    <p:sldId id="322" r:id="rId32"/>
    <p:sldId id="302" r:id="rId33"/>
    <p:sldId id="303" r:id="rId34"/>
    <p:sldId id="304" r:id="rId35"/>
    <p:sldId id="326" r:id="rId36"/>
    <p:sldId id="305" r:id="rId37"/>
    <p:sldId id="306" r:id="rId38"/>
    <p:sldId id="309" r:id="rId39"/>
    <p:sldId id="325" r:id="rId40"/>
    <p:sldId id="312" r:id="rId41"/>
    <p:sldId id="307" r:id="rId42"/>
    <p:sldId id="313" r:id="rId43"/>
    <p:sldId id="277" r:id="rId44"/>
    <p:sldId id="278" r:id="rId45"/>
    <p:sldId id="284" r:id="rId46"/>
    <p:sldId id="285" r:id="rId47"/>
    <p:sldId id="288" r:id="rId48"/>
    <p:sldId id="289" r:id="rId49"/>
    <p:sldId id="290" r:id="rId50"/>
    <p:sldId id="291" r:id="rId51"/>
    <p:sldId id="292" r:id="rId52"/>
    <p:sldId id="310" r:id="rId53"/>
    <p:sldId id="311" r:id="rId54"/>
    <p:sldId id="259"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639"/>
    <a:srgbClr val="124E33"/>
    <a:srgbClr val="2269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2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82998BC8-785A-4068-B1B5-B613D8751B7B}" type="datetimeFigureOut">
              <a:rPr lang="en-US" smtClean="0"/>
              <a:t>6/8/2016</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97A3E4A5-2D07-4065-BC35-1F1D79D595AA}" type="slidenum">
              <a:rPr lang="en-US" smtClean="0"/>
              <a:t>‹#›</a:t>
            </a:fld>
            <a:endParaRPr lang="en-US"/>
          </a:p>
        </p:txBody>
      </p:sp>
    </p:spTree>
    <p:extLst>
      <p:ext uri="{BB962C8B-B14F-4D97-AF65-F5344CB8AC3E}">
        <p14:creationId xmlns:p14="http://schemas.microsoft.com/office/powerpoint/2010/main" val="22106576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360924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247653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48237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110326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390540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33485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74174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421510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294069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251019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4AC415-0CFF-994C-977D-B5A89CFE1190}" type="datetimeFigureOut">
              <a:rPr lang="en-US" smtClean="0"/>
              <a:t>6/8/2016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0B00CD-7E20-8E47-9714-8F3A03D4932F}" type="slidenum">
              <a:rPr lang="en-US" smtClean="0"/>
              <a:t>‹#›</a:t>
            </a:fld>
            <a:endParaRPr lang="en-US"/>
          </a:p>
        </p:txBody>
      </p:sp>
    </p:spTree>
    <p:extLst>
      <p:ext uri="{BB962C8B-B14F-4D97-AF65-F5344CB8AC3E}">
        <p14:creationId xmlns:p14="http://schemas.microsoft.com/office/powerpoint/2010/main" val="325571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24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200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b="1" kern="1200">
          <a:solidFill>
            <a:srgbClr val="11563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jsg.utexas.edu/events/files/Survey_NSF_report.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0033"/>
            <a:ext cx="5122286" cy="1470025"/>
          </a:xfrm>
        </p:spPr>
        <p:txBody>
          <a:bodyPr>
            <a:normAutofit fontScale="90000"/>
          </a:bodyPr>
          <a:lstStyle/>
          <a:p>
            <a:r>
              <a:rPr lang="en-US" dirty="0" smtClean="0"/>
              <a:t>Alumni Narratives on Computational Geology (Spring 1997 – Fall 2013)</a:t>
            </a:r>
            <a:endParaRPr lang="en-US" dirty="0"/>
          </a:p>
        </p:txBody>
      </p:sp>
      <p:sp>
        <p:nvSpPr>
          <p:cNvPr id="3" name="Subtitle 2"/>
          <p:cNvSpPr>
            <a:spLocks noGrp="1"/>
          </p:cNvSpPr>
          <p:nvPr>
            <p:ph type="subTitle" idx="1"/>
          </p:nvPr>
        </p:nvSpPr>
        <p:spPr>
          <a:xfrm>
            <a:off x="685800" y="3185808"/>
            <a:ext cx="5122286" cy="1752600"/>
          </a:xfrm>
        </p:spPr>
        <p:txBody>
          <a:bodyPr>
            <a:normAutofit fontScale="55000" lnSpcReduction="20000"/>
          </a:bodyPr>
          <a:lstStyle/>
          <a:p>
            <a:pPr algn="l"/>
            <a:r>
              <a:rPr lang="en-US" sz="3000" dirty="0" smtClean="0">
                <a:solidFill>
                  <a:schemeClr val="tx1"/>
                </a:solidFill>
              </a:rPr>
              <a:t>MS Thesis</a:t>
            </a:r>
          </a:p>
          <a:p>
            <a:pPr algn="l"/>
            <a:r>
              <a:rPr lang="en-US" sz="3000" dirty="0" smtClean="0">
                <a:solidFill>
                  <a:schemeClr val="tx1"/>
                </a:solidFill>
              </a:rPr>
              <a:t>Victor J. Ricchezza</a:t>
            </a:r>
          </a:p>
          <a:p>
            <a:pPr algn="l"/>
            <a:r>
              <a:rPr lang="en-US" sz="3000" dirty="0" smtClean="0">
                <a:solidFill>
                  <a:schemeClr val="tx1"/>
                </a:solidFill>
              </a:rPr>
              <a:t>June 8, 2016</a:t>
            </a:r>
          </a:p>
          <a:p>
            <a:r>
              <a:rPr lang="en-US" sz="2900" dirty="0" smtClean="0">
                <a:solidFill>
                  <a:schemeClr val="tx1"/>
                </a:solidFill>
              </a:rPr>
              <a:t>Committee:</a:t>
            </a:r>
          </a:p>
          <a:p>
            <a:r>
              <a:rPr lang="en-US" sz="2800" dirty="0" smtClean="0">
                <a:solidFill>
                  <a:schemeClr val="tx1"/>
                </a:solidFill>
              </a:rPr>
              <a:t>Dr</a:t>
            </a:r>
            <a:r>
              <a:rPr lang="en-US" sz="2800" dirty="0">
                <a:solidFill>
                  <a:schemeClr val="tx1"/>
                </a:solidFill>
              </a:rPr>
              <a:t>. H.L. (Len) Vacher – Co-Major Professor</a:t>
            </a:r>
          </a:p>
          <a:p>
            <a:r>
              <a:rPr lang="en-US" sz="2800" dirty="0">
                <a:solidFill>
                  <a:schemeClr val="tx1"/>
                </a:solidFill>
              </a:rPr>
              <a:t>Dr. Jeffrey G. Ryan – Co-Major Professor</a:t>
            </a:r>
          </a:p>
          <a:p>
            <a:r>
              <a:rPr lang="en-US" sz="2800" dirty="0">
                <a:solidFill>
                  <a:schemeClr val="tx1"/>
                </a:solidFill>
              </a:rPr>
              <a:t>Dr. Jeffrey R. Raker</a:t>
            </a:r>
          </a:p>
          <a:p>
            <a:pPr algn="l"/>
            <a:endParaRPr lang="en-US" sz="3000" dirty="0" smtClean="0">
              <a:solidFill>
                <a:schemeClr val="tx1"/>
              </a:solidFill>
            </a:endParaRPr>
          </a:p>
          <a:p>
            <a:pPr algn="l"/>
            <a:endParaRPr lang="en-US" sz="3000" dirty="0">
              <a:solidFill>
                <a:schemeClr val="tx1"/>
              </a:solidFill>
            </a:endParaRPr>
          </a:p>
        </p:txBody>
      </p:sp>
    </p:spTree>
    <p:extLst>
      <p:ext uri="{BB962C8B-B14F-4D97-AF65-F5344CB8AC3E}">
        <p14:creationId xmlns:p14="http://schemas.microsoft.com/office/powerpoint/2010/main" val="72306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e22615</a:t>
            </a:r>
            <a:endParaRPr lang="en-US" dirty="0"/>
          </a:p>
        </p:txBody>
      </p:sp>
      <p:sp>
        <p:nvSpPr>
          <p:cNvPr id="3" name="Content Placeholder 2"/>
          <p:cNvSpPr>
            <a:spLocks noGrp="1"/>
          </p:cNvSpPr>
          <p:nvPr>
            <p:ph idx="1"/>
          </p:nvPr>
        </p:nvSpPr>
        <p:spPr>
          <a:xfrm>
            <a:off x="457200" y="1600200"/>
            <a:ext cx="6363478" cy="4872421"/>
          </a:xfrm>
        </p:spPr>
        <p:txBody>
          <a:bodyPr/>
          <a:lstStyle/>
          <a:p>
            <a:r>
              <a:rPr lang="en-US" dirty="0" smtClean="0"/>
              <a:t>Informed consent on file (lock and key in my office). Participants not compensated.</a:t>
            </a:r>
          </a:p>
          <a:p>
            <a:r>
              <a:rPr lang="en-US" dirty="0" smtClean="0"/>
              <a:t>Pseudonyms only (they chose). Minimal risk (reprisal).</a:t>
            </a:r>
          </a:p>
          <a:p>
            <a:r>
              <a:rPr lang="en-US" dirty="0" smtClean="0"/>
              <a:t>Audio recordings made for transcription, then erased after transcript editing complete.</a:t>
            </a:r>
          </a:p>
          <a:p>
            <a:r>
              <a:rPr lang="en-US" dirty="0" smtClean="0"/>
              <a:t>Expedited IRB approval e22615.</a:t>
            </a:r>
            <a:endParaRPr lang="en-US" dirty="0"/>
          </a:p>
        </p:txBody>
      </p:sp>
    </p:spTree>
    <p:extLst>
      <p:ext uri="{BB962C8B-B14F-4D97-AF65-F5344CB8AC3E}">
        <p14:creationId xmlns:p14="http://schemas.microsoft.com/office/powerpoint/2010/main" val="7344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Interviewees</a:t>
            </a:r>
            <a:endParaRPr lang="en-US" dirty="0"/>
          </a:p>
        </p:txBody>
      </p:sp>
      <p:sp>
        <p:nvSpPr>
          <p:cNvPr id="3" name="Content Placeholder 2"/>
          <p:cNvSpPr>
            <a:spLocks noGrp="1"/>
          </p:cNvSpPr>
          <p:nvPr>
            <p:ph idx="1"/>
          </p:nvPr>
        </p:nvSpPr>
        <p:spPr/>
        <p:txBody>
          <a:bodyPr/>
          <a:lstStyle/>
          <a:p>
            <a:r>
              <a:rPr lang="en-US" dirty="0" smtClean="0"/>
              <a:t>Regulators (SWFWMD)</a:t>
            </a:r>
          </a:p>
          <a:p>
            <a:pPr lvl="1"/>
            <a:r>
              <a:rPr lang="en-US" dirty="0" smtClean="0"/>
              <a:t>Luke (MS)</a:t>
            </a:r>
          </a:p>
          <a:p>
            <a:pPr lvl="1"/>
            <a:r>
              <a:rPr lang="en-US" dirty="0" smtClean="0"/>
              <a:t>Gilda (PSM in progress)</a:t>
            </a:r>
          </a:p>
          <a:p>
            <a:pPr lvl="1"/>
            <a:r>
              <a:rPr lang="en-US" dirty="0" smtClean="0"/>
              <a:t>Sam (PSM in progress)</a:t>
            </a:r>
          </a:p>
          <a:p>
            <a:r>
              <a:rPr lang="en-US" dirty="0" smtClean="0"/>
              <a:t>Consultants (various)</a:t>
            </a:r>
          </a:p>
          <a:p>
            <a:pPr lvl="1"/>
            <a:r>
              <a:rPr lang="en-US" dirty="0" smtClean="0"/>
              <a:t>John Doe (PSM)</a:t>
            </a:r>
          </a:p>
          <a:p>
            <a:pPr lvl="1"/>
            <a:r>
              <a:rPr lang="en-US" dirty="0" smtClean="0"/>
              <a:t>John Smith (PSM)</a:t>
            </a:r>
          </a:p>
          <a:p>
            <a:pPr lvl="1"/>
            <a:r>
              <a:rPr lang="en-US" dirty="0" smtClean="0"/>
              <a:t>Medusa (MS, PG, part-time instructor, former regulator)</a:t>
            </a:r>
            <a:endParaRPr lang="en-US" dirty="0"/>
          </a:p>
        </p:txBody>
      </p:sp>
    </p:spTree>
    <p:extLst>
      <p:ext uri="{BB962C8B-B14F-4D97-AF65-F5344CB8AC3E}">
        <p14:creationId xmlns:p14="http://schemas.microsoft.com/office/powerpoint/2010/main" val="2775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Interviewees</a:t>
            </a:r>
            <a:endParaRPr lang="en-US" dirty="0"/>
          </a:p>
        </p:txBody>
      </p:sp>
      <p:sp>
        <p:nvSpPr>
          <p:cNvPr id="3" name="Content Placeholder 2"/>
          <p:cNvSpPr>
            <a:spLocks noGrp="1"/>
          </p:cNvSpPr>
          <p:nvPr>
            <p:ph idx="1"/>
          </p:nvPr>
        </p:nvSpPr>
        <p:spPr/>
        <p:txBody>
          <a:bodyPr/>
          <a:lstStyle/>
          <a:p>
            <a:r>
              <a:rPr lang="en-US" dirty="0" smtClean="0"/>
              <a:t>Academics</a:t>
            </a:r>
          </a:p>
          <a:p>
            <a:pPr lvl="1"/>
            <a:r>
              <a:rPr lang="en-US" dirty="0" smtClean="0"/>
              <a:t>Jam (MS, full time instructor)</a:t>
            </a:r>
          </a:p>
          <a:p>
            <a:pPr lvl="1"/>
            <a:r>
              <a:rPr lang="en-US" dirty="0" smtClean="0"/>
              <a:t>Arya (MS, PhD in progress)</a:t>
            </a:r>
          </a:p>
          <a:p>
            <a:pPr lvl="1"/>
            <a:r>
              <a:rPr lang="en-US" dirty="0" smtClean="0"/>
              <a:t>Lee (MS/PhD in progress out of state)</a:t>
            </a:r>
          </a:p>
          <a:p>
            <a:pPr lvl="1"/>
            <a:r>
              <a:rPr lang="en-US" dirty="0" smtClean="0"/>
              <a:t>Sunshine (MS, PhD in progress, instructor elsewhere, regulatory experience)</a:t>
            </a:r>
          </a:p>
          <a:p>
            <a:r>
              <a:rPr lang="en-US" dirty="0" smtClean="0"/>
              <a:t>You probably know some of them, and may figure out which, but I must protect their anonymity – please respect this. </a:t>
            </a:r>
          </a:p>
          <a:p>
            <a:endParaRPr lang="en-US" dirty="0" smtClean="0"/>
          </a:p>
        </p:txBody>
      </p:sp>
    </p:spTree>
    <p:extLst>
      <p:ext uri="{BB962C8B-B14F-4D97-AF65-F5344CB8AC3E}">
        <p14:creationId xmlns:p14="http://schemas.microsoft.com/office/powerpoint/2010/main" val="78034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Results have been categorized into four content areas:</a:t>
            </a:r>
          </a:p>
          <a:p>
            <a:pPr marL="971550" lvl="1" indent="-514350">
              <a:buFont typeface="+mj-lt"/>
              <a:buAutoNum type="arabicPeriod"/>
            </a:pPr>
            <a:r>
              <a:rPr lang="en-US" dirty="0" smtClean="0"/>
              <a:t>Course structure evolution</a:t>
            </a:r>
          </a:p>
          <a:p>
            <a:pPr marL="971550" lvl="1" indent="-514350">
              <a:buFont typeface="+mj-lt"/>
              <a:buAutoNum type="arabicPeriod"/>
            </a:pPr>
            <a:r>
              <a:rPr lang="en-US" dirty="0" smtClean="0"/>
              <a:t>Memories of class</a:t>
            </a:r>
          </a:p>
          <a:p>
            <a:pPr marL="971550" lvl="1" indent="-514350">
              <a:buFont typeface="+mj-lt"/>
              <a:buAutoNum type="arabicPeriod"/>
            </a:pPr>
            <a:r>
              <a:rPr lang="en-US" dirty="0" smtClean="0"/>
              <a:t>Uses of class knowledge</a:t>
            </a:r>
          </a:p>
          <a:p>
            <a:pPr marL="971550" lvl="1" indent="-514350">
              <a:buFont typeface="+mj-lt"/>
              <a:buAutoNum type="arabicPeriod"/>
            </a:pPr>
            <a:r>
              <a:rPr lang="en-US" dirty="0" smtClean="0"/>
              <a:t>Suggestions for class</a:t>
            </a:r>
          </a:p>
          <a:p>
            <a:pPr marL="971550" lvl="1" indent="-514350">
              <a:buFont typeface="+mj-lt"/>
              <a:buAutoNum type="arabicPeriod"/>
            </a:pPr>
            <a:endParaRPr lang="en-US" dirty="0"/>
          </a:p>
          <a:p>
            <a:pPr marL="571500" indent="-514350"/>
            <a:endParaRPr lang="en-US" dirty="0" smtClean="0"/>
          </a:p>
        </p:txBody>
      </p:sp>
    </p:spTree>
    <p:extLst>
      <p:ext uri="{BB962C8B-B14F-4D97-AF65-F5344CB8AC3E}">
        <p14:creationId xmlns:p14="http://schemas.microsoft.com/office/powerpoint/2010/main" val="14236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Medusa – Spring 1997</a:t>
            </a:r>
          </a:p>
          <a:p>
            <a:r>
              <a:rPr lang="en-US" dirty="0" smtClean="0"/>
              <a:t>Jam – Fall 2001</a:t>
            </a:r>
          </a:p>
          <a:p>
            <a:r>
              <a:rPr lang="en-US" dirty="0" smtClean="0"/>
              <a:t>Sunshine – ~Fall 2005 </a:t>
            </a:r>
          </a:p>
          <a:p>
            <a:r>
              <a:rPr lang="en-US" dirty="0" smtClean="0"/>
              <a:t>Gilda – Fall 2008</a:t>
            </a:r>
          </a:p>
          <a:p>
            <a:r>
              <a:rPr lang="en-US" dirty="0"/>
              <a:t>Luke – </a:t>
            </a:r>
            <a:r>
              <a:rPr lang="en-US" dirty="0" smtClean="0"/>
              <a:t>Fall 2009 </a:t>
            </a:r>
            <a:endParaRPr lang="en-US" dirty="0"/>
          </a:p>
          <a:p>
            <a:r>
              <a:rPr lang="en-US" dirty="0"/>
              <a:t>Arya – </a:t>
            </a:r>
            <a:r>
              <a:rPr lang="en-US" dirty="0" smtClean="0"/>
              <a:t>Fall 2010 </a:t>
            </a:r>
            <a:endParaRPr lang="en-US" dirty="0"/>
          </a:p>
          <a:p>
            <a:r>
              <a:rPr lang="en-US" dirty="0"/>
              <a:t>John Smith – </a:t>
            </a:r>
            <a:r>
              <a:rPr lang="en-US" dirty="0" smtClean="0"/>
              <a:t>~Fall 2011 </a:t>
            </a:r>
            <a:endParaRPr lang="en-US" dirty="0"/>
          </a:p>
          <a:p>
            <a:r>
              <a:rPr lang="en-US" dirty="0"/>
              <a:t>Sam – </a:t>
            </a:r>
            <a:r>
              <a:rPr lang="en-US" dirty="0" smtClean="0"/>
              <a:t>~Fall 2011 </a:t>
            </a:r>
          </a:p>
          <a:p>
            <a:r>
              <a:rPr lang="en-US" dirty="0"/>
              <a:t>John Doe – </a:t>
            </a:r>
            <a:r>
              <a:rPr lang="en-US" dirty="0" smtClean="0"/>
              <a:t>~Fall 2012</a:t>
            </a:r>
            <a:endParaRPr lang="en-US" dirty="0"/>
          </a:p>
          <a:p>
            <a:r>
              <a:rPr lang="en-US" dirty="0"/>
              <a:t>Lee – Fall </a:t>
            </a:r>
            <a:r>
              <a:rPr lang="en-US" dirty="0" smtClean="0"/>
              <a:t>2013</a:t>
            </a:r>
            <a:endParaRPr lang="en-US" dirty="0"/>
          </a:p>
          <a:p>
            <a:endParaRPr lang="en-US" dirty="0"/>
          </a:p>
          <a:p>
            <a:endParaRPr lang="en-US" dirty="0" smtClean="0"/>
          </a:p>
        </p:txBody>
      </p:sp>
    </p:spTree>
    <p:extLst>
      <p:ext uri="{BB962C8B-B14F-4D97-AF65-F5344CB8AC3E}">
        <p14:creationId xmlns:p14="http://schemas.microsoft.com/office/powerpoint/2010/main" val="102222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 Evolution</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280019911"/>
              </p:ext>
            </p:extLst>
          </p:nvPr>
        </p:nvGraphicFramePr>
        <p:xfrm>
          <a:off x="495300" y="2468730"/>
          <a:ext cx="7499350" cy="2984500"/>
        </p:xfrm>
        <a:graphic>
          <a:graphicData uri="http://schemas.openxmlformats.org/presentationml/2006/ole">
            <mc:AlternateContent xmlns:mc="http://schemas.openxmlformats.org/markup-compatibility/2006">
              <mc:Choice xmlns:v="urn:schemas-microsoft-com:vml" Requires="v">
                <p:oleObj spid="_x0000_s1113" name="Worksheet" r:id="rId3" imgW="8543841" imgH="3400521" progId="Excel.Sheet.12">
                  <p:embed/>
                </p:oleObj>
              </mc:Choice>
              <mc:Fallback>
                <p:oleObj name="Worksheet" r:id="rId3" imgW="8543841" imgH="3400521" progId="Excel.Sheet.12">
                  <p:embed/>
                  <p:pic>
                    <p:nvPicPr>
                      <p:cNvPr id="0" name=""/>
                      <p:cNvPicPr/>
                      <p:nvPr/>
                    </p:nvPicPr>
                    <p:blipFill>
                      <a:blip r:embed="rId4"/>
                      <a:stretch>
                        <a:fillRect/>
                      </a:stretch>
                    </p:blipFill>
                    <p:spPr>
                      <a:xfrm>
                        <a:off x="495300" y="2468730"/>
                        <a:ext cx="7499350" cy="2984500"/>
                      </a:xfrm>
                      <a:prstGeom prst="rect">
                        <a:avLst/>
                      </a:prstGeom>
                    </p:spPr>
                  </p:pic>
                </p:oleObj>
              </mc:Fallback>
            </mc:AlternateContent>
          </a:graphicData>
        </a:graphic>
      </p:graphicFrame>
    </p:spTree>
    <p:extLst>
      <p:ext uri="{BB962C8B-B14F-4D97-AF65-F5344CB8AC3E}">
        <p14:creationId xmlns:p14="http://schemas.microsoft.com/office/powerpoint/2010/main" val="186211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Medusa and Flexible Syllabus</a:t>
            </a:r>
            <a:endParaRPr lang="en-US" dirty="0"/>
          </a:p>
        </p:txBody>
      </p:sp>
      <p:sp>
        <p:nvSpPr>
          <p:cNvPr id="3" name="Content Placeholder 2"/>
          <p:cNvSpPr>
            <a:spLocks noGrp="1"/>
          </p:cNvSpPr>
          <p:nvPr>
            <p:ph idx="1"/>
          </p:nvPr>
        </p:nvSpPr>
        <p:spPr>
          <a:xfrm>
            <a:off x="457200" y="1600200"/>
            <a:ext cx="7333861" cy="4872421"/>
          </a:xfrm>
        </p:spPr>
        <p:txBody>
          <a:bodyPr>
            <a:normAutofit fontScale="92500" lnSpcReduction="10000"/>
          </a:bodyPr>
          <a:lstStyle/>
          <a:p>
            <a:r>
              <a:rPr lang="en-US" dirty="0" smtClean="0"/>
              <a:t>“</a:t>
            </a:r>
            <a:r>
              <a:rPr lang="en-US" dirty="0"/>
              <a:t>…he walked in and said ‘what’s holding you up? What sort of concepts are you having trouble with? What’s not working for you? Why are you failing calculus? What’s holding you up?’ And we spent the first couple of classes talking about that – what we felt we did and didn’t understand, you know… things for which we didn’t understand the relevance of why they were being presented to us. And he came up with a course description based on that</a:t>
            </a:r>
            <a:r>
              <a:rPr lang="en-US" dirty="0" smtClean="0"/>
              <a:t>.”</a:t>
            </a:r>
            <a:endParaRPr lang="en-US" dirty="0"/>
          </a:p>
        </p:txBody>
      </p:sp>
    </p:spTree>
    <p:extLst>
      <p:ext uri="{BB962C8B-B14F-4D97-AF65-F5344CB8AC3E}">
        <p14:creationId xmlns:p14="http://schemas.microsoft.com/office/powerpoint/2010/main" val="17104170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Course Experiences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985650463"/>
              </p:ext>
            </p:extLst>
          </p:nvPr>
        </p:nvGraphicFramePr>
        <p:xfrm>
          <a:off x="253713" y="2396691"/>
          <a:ext cx="7947011" cy="2766848"/>
        </p:xfrm>
        <a:graphic>
          <a:graphicData uri="http://schemas.openxmlformats.org/presentationml/2006/ole">
            <mc:AlternateContent xmlns:mc="http://schemas.openxmlformats.org/markup-compatibility/2006">
              <mc:Choice xmlns:v="urn:schemas-microsoft-com:vml" Requires="v">
                <p:oleObj spid="_x0000_s4184" name="Worksheet" r:id="rId3" imgW="9220335" imgH="3210042" progId="Excel.Sheet.12">
                  <p:embed/>
                </p:oleObj>
              </mc:Choice>
              <mc:Fallback>
                <p:oleObj name="Worksheet" r:id="rId3" imgW="9220335" imgH="3210042" progId="Excel.Sheet.12">
                  <p:embed/>
                  <p:pic>
                    <p:nvPicPr>
                      <p:cNvPr id="0" name=""/>
                      <p:cNvPicPr/>
                      <p:nvPr/>
                    </p:nvPicPr>
                    <p:blipFill>
                      <a:blip r:embed="rId4"/>
                      <a:stretch>
                        <a:fillRect/>
                      </a:stretch>
                    </p:blipFill>
                    <p:spPr>
                      <a:xfrm>
                        <a:off x="253713" y="2396691"/>
                        <a:ext cx="7947011" cy="2766848"/>
                      </a:xfrm>
                      <a:prstGeom prst="rect">
                        <a:avLst/>
                      </a:prstGeom>
                    </p:spPr>
                  </p:pic>
                </p:oleObj>
              </mc:Fallback>
            </mc:AlternateContent>
          </a:graphicData>
        </a:graphic>
      </p:graphicFrame>
    </p:spTree>
    <p:extLst>
      <p:ext uri="{BB962C8B-B14F-4D97-AF65-F5344CB8AC3E}">
        <p14:creationId xmlns:p14="http://schemas.microsoft.com/office/powerpoint/2010/main" val="3907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and Innumeracy</a:t>
            </a:r>
            <a:endParaRPr lang="en-US" dirty="0"/>
          </a:p>
        </p:txBody>
      </p:sp>
      <p:sp>
        <p:nvSpPr>
          <p:cNvPr id="3" name="Content Placeholder 2"/>
          <p:cNvSpPr>
            <a:spLocks noGrp="1"/>
          </p:cNvSpPr>
          <p:nvPr>
            <p:ph idx="1"/>
          </p:nvPr>
        </p:nvSpPr>
        <p:spPr>
          <a:xfrm>
            <a:off x="457200" y="1600200"/>
            <a:ext cx="6895322" cy="4872421"/>
          </a:xfrm>
        </p:spPr>
        <p:txBody>
          <a:bodyPr>
            <a:normAutofit fontScale="62500" lnSpcReduction="20000"/>
          </a:bodyPr>
          <a:lstStyle/>
          <a:p>
            <a:pPr marL="0" indent="0">
              <a:buNone/>
            </a:pPr>
            <a:r>
              <a:rPr lang="en-US" dirty="0" smtClean="0"/>
              <a:t>“</a:t>
            </a:r>
            <a:r>
              <a:rPr lang="en-US" dirty="0"/>
              <a:t>It was probably the first day of class. Uh, he taught about I don’t even remember about what. But I left… as I was leaving the room, I walked up to Dr. Vacher, and I said, </a:t>
            </a:r>
            <a:r>
              <a:rPr lang="en-US" dirty="0" smtClean="0"/>
              <a:t>‘I </a:t>
            </a:r>
            <a:r>
              <a:rPr lang="en-US" dirty="0"/>
              <a:t>just want you to know I don’t do </a:t>
            </a:r>
            <a:r>
              <a:rPr lang="en-US" dirty="0" smtClean="0"/>
              <a:t>math’. </a:t>
            </a:r>
            <a:r>
              <a:rPr lang="en-US" dirty="0"/>
              <a:t>And he looked at me, and he didn’t respond as far as I can remember. And he just let that go. I was very proud of myself for saying that, because this is the course that nobody wanted to take. Everybody was afraid of him and… a little while into the semester when I was… I could hardly wait to get home every day to do the homework. It was the first time in my life I was ever successful at doing any kind of a math problem, a word problem. The homework, Excel stuff. And about, I’ll guess a month into the semester, he asked me if I remembered what I had said to him the first day. And I turned red and said </a:t>
            </a:r>
            <a:r>
              <a:rPr lang="en-US" dirty="0" smtClean="0"/>
              <a:t>‘yes</a:t>
            </a:r>
            <a:r>
              <a:rPr lang="en-US" dirty="0"/>
              <a:t>, I absolutely remember </a:t>
            </a:r>
            <a:r>
              <a:rPr lang="en-US" dirty="0" smtClean="0"/>
              <a:t>that’. </a:t>
            </a:r>
            <a:r>
              <a:rPr lang="en-US" dirty="0"/>
              <a:t>And he said, </a:t>
            </a:r>
            <a:r>
              <a:rPr lang="en-US" dirty="0" smtClean="0"/>
              <a:t>‘You </a:t>
            </a:r>
            <a:r>
              <a:rPr lang="en-US" dirty="0"/>
              <a:t>know, [Jam], if you weren’t able to read, you would have been so embarrassed about that that you would never have told me or anyone else. You should be just as embarrassed to have said you weren’t quantitatively literate</a:t>
            </a:r>
            <a:r>
              <a:rPr lang="en-US" dirty="0" smtClean="0"/>
              <a:t>.’ </a:t>
            </a:r>
            <a:r>
              <a:rPr lang="en-US" dirty="0"/>
              <a:t>And that statement changed my life</a:t>
            </a:r>
            <a:r>
              <a:rPr lang="en-US" dirty="0" smtClean="0"/>
              <a:t>.”</a:t>
            </a:r>
            <a:endParaRPr lang="en-US" dirty="0"/>
          </a:p>
        </p:txBody>
      </p:sp>
    </p:spTree>
    <p:extLst>
      <p:ext uri="{BB962C8B-B14F-4D97-AF65-F5344CB8AC3E}">
        <p14:creationId xmlns:p14="http://schemas.microsoft.com/office/powerpoint/2010/main" val="6014267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Course Uses (condensed)</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085055654"/>
              </p:ext>
            </p:extLst>
          </p:nvPr>
        </p:nvGraphicFramePr>
        <p:xfrm>
          <a:off x="640678" y="2213812"/>
          <a:ext cx="6356888" cy="3894632"/>
        </p:xfrm>
        <a:graphic>
          <a:graphicData uri="http://schemas.openxmlformats.org/presentationml/2006/ole">
            <mc:AlternateContent xmlns:mc="http://schemas.openxmlformats.org/markup-compatibility/2006">
              <mc:Choice xmlns:v="urn:schemas-microsoft-com:vml" Requires="v">
                <p:oleObj spid="_x0000_s3163" name="Worksheet" r:id="rId3" imgW="5238784" imgH="3210042" progId="Excel.Sheet.12">
                  <p:embed/>
                </p:oleObj>
              </mc:Choice>
              <mc:Fallback>
                <p:oleObj name="Worksheet" r:id="rId3" imgW="5238784" imgH="3210042" progId="Excel.Sheet.12">
                  <p:embed/>
                  <p:pic>
                    <p:nvPicPr>
                      <p:cNvPr id="0" name=""/>
                      <p:cNvPicPr/>
                      <p:nvPr/>
                    </p:nvPicPr>
                    <p:blipFill>
                      <a:blip r:embed="rId4"/>
                      <a:stretch>
                        <a:fillRect/>
                      </a:stretch>
                    </p:blipFill>
                    <p:spPr>
                      <a:xfrm>
                        <a:off x="640678" y="2213812"/>
                        <a:ext cx="6356888" cy="3894632"/>
                      </a:xfrm>
                      <a:prstGeom prst="rect">
                        <a:avLst/>
                      </a:prstGeom>
                    </p:spPr>
                  </p:pic>
                </p:oleObj>
              </mc:Fallback>
            </mc:AlternateContent>
          </a:graphicData>
        </a:graphic>
      </p:graphicFrame>
    </p:spTree>
    <p:extLst>
      <p:ext uri="{BB962C8B-B14F-4D97-AF65-F5344CB8AC3E}">
        <p14:creationId xmlns:p14="http://schemas.microsoft.com/office/powerpoint/2010/main" val="24989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Literacy</a:t>
            </a:r>
            <a:endParaRPr lang="en-US" dirty="0"/>
          </a:p>
        </p:txBody>
      </p:sp>
      <p:sp>
        <p:nvSpPr>
          <p:cNvPr id="3" name="Content Placeholder 2"/>
          <p:cNvSpPr>
            <a:spLocks noGrp="1"/>
          </p:cNvSpPr>
          <p:nvPr>
            <p:ph idx="1"/>
          </p:nvPr>
        </p:nvSpPr>
        <p:spPr>
          <a:xfrm>
            <a:off x="457200" y="1600200"/>
            <a:ext cx="6932645" cy="4872421"/>
          </a:xfrm>
        </p:spPr>
        <p:txBody>
          <a:bodyPr/>
          <a:lstStyle/>
          <a:p>
            <a:endParaRPr lang="en-US" dirty="0" smtClean="0"/>
          </a:p>
          <a:p>
            <a:r>
              <a:rPr lang="en-US" dirty="0" smtClean="0"/>
              <a:t>QL – Quantitative literacy. The ability to use, manipulate, and communicate numbers and quantities as needed in a specific field, or in life.</a:t>
            </a:r>
          </a:p>
          <a:p>
            <a:r>
              <a:rPr lang="en-US" dirty="0" smtClean="0"/>
              <a:t>Although it uses math, it isn’t the same thing. More thinking/problem solving/communicating than process.</a:t>
            </a:r>
          </a:p>
          <a:p>
            <a:pPr lvl="1"/>
            <a:r>
              <a:rPr lang="en-US" dirty="0" smtClean="0"/>
              <a:t>“It wasn’t a math class” – John Smith</a:t>
            </a:r>
          </a:p>
        </p:txBody>
      </p:sp>
    </p:spTree>
    <p:extLst>
      <p:ext uri="{BB962C8B-B14F-4D97-AF65-F5344CB8AC3E}">
        <p14:creationId xmlns:p14="http://schemas.microsoft.com/office/powerpoint/2010/main" val="29608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Sunshine and the New Car</a:t>
            </a:r>
            <a:endParaRPr lang="en-US" dirty="0"/>
          </a:p>
        </p:txBody>
      </p:sp>
      <p:sp>
        <p:nvSpPr>
          <p:cNvPr id="3" name="Content Placeholder 2"/>
          <p:cNvSpPr>
            <a:spLocks noGrp="1"/>
          </p:cNvSpPr>
          <p:nvPr>
            <p:ph idx="1"/>
          </p:nvPr>
        </p:nvSpPr>
        <p:spPr>
          <a:xfrm>
            <a:off x="457200" y="1600200"/>
            <a:ext cx="7109927" cy="4872421"/>
          </a:xfrm>
        </p:spPr>
        <p:txBody>
          <a:bodyPr>
            <a:normAutofit fontScale="55000" lnSpcReduction="20000"/>
          </a:bodyPr>
          <a:lstStyle/>
          <a:p>
            <a:pPr marL="0" indent="0">
              <a:buNone/>
            </a:pPr>
            <a:r>
              <a:rPr lang="en-US" dirty="0" smtClean="0"/>
              <a:t>“</a:t>
            </a:r>
            <a:r>
              <a:rPr lang="en-US" dirty="0"/>
              <a:t>Well, ever since that course, I have used Excel. I never really used Excel before it, and I love Excel now. I use it for everything. I used it for my chemical data that I collected for my rocks for my master’s. I used it to create my budget for my house for, you know, my husband. I used an Excel spreadsheet to show my husband that we needed to trade in our other car and buy a new car because it was going to be gas efficient and we were going to save money. (…) And when I did the Excel spreadsheet for convincing my husband to buy a car, I had… I made the spreadsheet up and I had the, um, the amount of what gas would cost as a variable, the amount of miles he was traveling, um, what different types of gas… miles per gallon for each car we were thinking about buying. Then comparing that to what we were spending right now with the car that he was driving, so looking at gas and tolls and then comparing that to how much it would cost… how much it would save us if we bought a new car that was gas efficient, but we had a car payment, but the car payment was still, the car payment plus the gas was still lower than having a car that was already paid off but horrible gas mileage. And I made a whole spreadsheet that he manipulated and played with all these different variables and it changed the bottom number to figure out how much we would save every month. And that convinced him and we went and bought a new car</a:t>
            </a:r>
            <a:r>
              <a:rPr lang="en-US" dirty="0" smtClean="0"/>
              <a:t>.”</a:t>
            </a:r>
            <a:endParaRPr lang="en-US" dirty="0"/>
          </a:p>
        </p:txBody>
      </p:sp>
    </p:spTree>
    <p:extLst>
      <p:ext uri="{BB962C8B-B14F-4D97-AF65-F5344CB8AC3E}">
        <p14:creationId xmlns:p14="http://schemas.microsoft.com/office/powerpoint/2010/main" val="41616526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Suggestions for Class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36974400"/>
              </p:ext>
            </p:extLst>
          </p:nvPr>
        </p:nvGraphicFramePr>
        <p:xfrm>
          <a:off x="511175" y="2116138"/>
          <a:ext cx="7443788" cy="3089275"/>
        </p:xfrm>
        <a:graphic>
          <a:graphicData uri="http://schemas.openxmlformats.org/presentationml/2006/ole">
            <mc:AlternateContent xmlns:mc="http://schemas.openxmlformats.org/markup-compatibility/2006">
              <mc:Choice xmlns:v="urn:schemas-microsoft-com:vml" Requires="v">
                <p:oleObj spid="_x0000_s2137" name="Worksheet" r:id="rId3" imgW="7734367" imgH="3210042" progId="Excel.Sheet.12">
                  <p:embed/>
                </p:oleObj>
              </mc:Choice>
              <mc:Fallback>
                <p:oleObj name="Worksheet" r:id="rId3" imgW="7734367" imgH="3210042" progId="Excel.Sheet.12">
                  <p:embed/>
                  <p:pic>
                    <p:nvPicPr>
                      <p:cNvPr id="0" name=""/>
                      <p:cNvPicPr/>
                      <p:nvPr/>
                    </p:nvPicPr>
                    <p:blipFill>
                      <a:blip r:embed="rId4"/>
                      <a:stretch>
                        <a:fillRect/>
                      </a:stretch>
                    </p:blipFill>
                    <p:spPr>
                      <a:xfrm>
                        <a:off x="511175" y="2116138"/>
                        <a:ext cx="7443788" cy="3089275"/>
                      </a:xfrm>
                      <a:prstGeom prst="rect">
                        <a:avLst/>
                      </a:prstGeom>
                    </p:spPr>
                  </p:pic>
                </p:oleObj>
              </mc:Fallback>
            </mc:AlternateContent>
          </a:graphicData>
        </a:graphic>
      </p:graphicFrame>
    </p:spTree>
    <p:extLst>
      <p:ext uri="{BB962C8B-B14F-4D97-AF65-F5344CB8AC3E}">
        <p14:creationId xmlns:p14="http://schemas.microsoft.com/office/powerpoint/2010/main" val="10931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Comments</a:t>
            </a:r>
            <a:endParaRPr lang="en-US" dirty="0"/>
          </a:p>
        </p:txBody>
      </p:sp>
      <p:sp>
        <p:nvSpPr>
          <p:cNvPr id="3" name="Content Placeholder 2"/>
          <p:cNvSpPr>
            <a:spLocks noGrp="1"/>
          </p:cNvSpPr>
          <p:nvPr>
            <p:ph idx="1"/>
          </p:nvPr>
        </p:nvSpPr>
        <p:spPr/>
        <p:txBody>
          <a:bodyPr/>
          <a:lstStyle/>
          <a:p>
            <a:r>
              <a:rPr lang="en-US" dirty="0" smtClean="0"/>
              <a:t>Few </a:t>
            </a:r>
            <a:r>
              <a:rPr lang="en-US" i="1" dirty="0" smtClean="0"/>
              <a:t>common</a:t>
            </a:r>
            <a:r>
              <a:rPr lang="en-US" dirty="0" smtClean="0"/>
              <a:t> issues, so nothing in tables.</a:t>
            </a:r>
          </a:p>
          <a:p>
            <a:r>
              <a:rPr lang="en-US" dirty="0" smtClean="0"/>
              <a:t>Sunshine stated that geology is outside, but class is inside.</a:t>
            </a:r>
          </a:p>
          <a:p>
            <a:r>
              <a:rPr lang="en-US" dirty="0" smtClean="0"/>
              <a:t>Arya discussed student abuse of generous attendance policy related to H1N1 outbreak.</a:t>
            </a:r>
          </a:p>
          <a:p>
            <a:r>
              <a:rPr lang="en-US" dirty="0" smtClean="0"/>
              <a:t>Lee mentioned students getting a lot of help from the TA, not working for themselves.</a:t>
            </a:r>
          </a:p>
          <a:p>
            <a:r>
              <a:rPr lang="en-US" dirty="0" smtClean="0"/>
              <a:t>Jam mentioned several stories of aggravation with LV’s methods.</a:t>
            </a:r>
            <a:endParaRPr lang="en-US" dirty="0"/>
          </a:p>
        </p:txBody>
      </p:sp>
    </p:spTree>
    <p:extLst>
      <p:ext uri="{BB962C8B-B14F-4D97-AF65-F5344CB8AC3E}">
        <p14:creationId xmlns:p14="http://schemas.microsoft.com/office/powerpoint/2010/main" val="128024217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457200" y="1600200"/>
            <a:ext cx="7156580" cy="4872421"/>
          </a:xfrm>
        </p:spPr>
        <p:txBody>
          <a:bodyPr>
            <a:normAutofit fontScale="92500" lnSpcReduction="20000"/>
          </a:bodyPr>
          <a:lstStyle/>
          <a:p>
            <a:r>
              <a:rPr lang="en-US" dirty="0" smtClean="0"/>
              <a:t>Coding – relevant words/phrases/etc. highlighted to be counted or compared.</a:t>
            </a:r>
          </a:p>
          <a:p>
            <a:r>
              <a:rPr lang="en-US" dirty="0" smtClean="0"/>
              <a:t>Constant comparative method </a:t>
            </a:r>
            <a:r>
              <a:rPr lang="en-US" dirty="0"/>
              <a:t>(</a:t>
            </a:r>
            <a:r>
              <a:rPr lang="en-US" dirty="0" smtClean="0"/>
              <a:t>Glaser 1965), combination of standard coding with visual analysis during coding. </a:t>
            </a:r>
          </a:p>
          <a:p>
            <a:r>
              <a:rPr lang="en-US" dirty="0" smtClean="0"/>
              <a:t>Grounded theory (no pre-set codes, based on data).</a:t>
            </a:r>
          </a:p>
          <a:p>
            <a:r>
              <a:rPr lang="en-US" dirty="0" smtClean="0"/>
              <a:t>Used two colors to code – yellow for common statements or codes, purple for unique. </a:t>
            </a:r>
          </a:p>
          <a:p>
            <a:r>
              <a:rPr lang="en-US" dirty="0" smtClean="0"/>
              <a:t>Regulators almost all yellow, academics heavy purple, consultants mixed.</a:t>
            </a:r>
          </a:p>
        </p:txBody>
      </p:sp>
    </p:spTree>
    <p:extLst>
      <p:ext uri="{BB962C8B-B14F-4D97-AF65-F5344CB8AC3E}">
        <p14:creationId xmlns:p14="http://schemas.microsoft.com/office/powerpoint/2010/main" val="25790635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first 2 pages of samples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260" y="3999744"/>
            <a:ext cx="2231948" cy="23580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208" y="3999743"/>
            <a:ext cx="2235685" cy="23577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825" y="1285210"/>
            <a:ext cx="2291479" cy="23580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304" y="1280607"/>
            <a:ext cx="2279987" cy="235806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033" y="1285210"/>
            <a:ext cx="2220396" cy="23534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3429" y="1285209"/>
            <a:ext cx="2223779" cy="2353467"/>
          </a:xfrm>
          <a:prstGeom prst="rect">
            <a:avLst/>
          </a:prstGeom>
        </p:spPr>
      </p:pic>
      <p:cxnSp>
        <p:nvCxnSpPr>
          <p:cNvPr id="13" name="Straight Arrow Connector 12"/>
          <p:cNvCxnSpPr/>
          <p:nvPr/>
        </p:nvCxnSpPr>
        <p:spPr>
          <a:xfrm flipV="1">
            <a:off x="1223231" y="3643279"/>
            <a:ext cx="1014643" cy="1746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91933" y="5390147"/>
            <a:ext cx="1384993" cy="369332"/>
          </a:xfrm>
          <a:prstGeom prst="rect">
            <a:avLst/>
          </a:prstGeom>
          <a:noFill/>
        </p:spPr>
        <p:txBody>
          <a:bodyPr wrap="square" rtlCol="0">
            <a:spAutoFit/>
          </a:bodyPr>
          <a:lstStyle/>
          <a:p>
            <a:r>
              <a:rPr lang="en-US" dirty="0" smtClean="0"/>
              <a:t>Consultant</a:t>
            </a:r>
            <a:endParaRPr lang="en-US" dirty="0"/>
          </a:p>
        </p:txBody>
      </p:sp>
      <p:cxnSp>
        <p:nvCxnSpPr>
          <p:cNvPr id="16" name="Straight Arrow Connector 15"/>
          <p:cNvCxnSpPr/>
          <p:nvPr/>
        </p:nvCxnSpPr>
        <p:spPr>
          <a:xfrm flipH="1" flipV="1">
            <a:off x="6845304" y="3643279"/>
            <a:ext cx="1745243" cy="14340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7736305" y="5077326"/>
            <a:ext cx="1288536" cy="369332"/>
          </a:xfrm>
          <a:prstGeom prst="rect">
            <a:avLst/>
          </a:prstGeom>
          <a:noFill/>
        </p:spPr>
        <p:txBody>
          <a:bodyPr wrap="square" rtlCol="0">
            <a:spAutoFit/>
          </a:bodyPr>
          <a:lstStyle/>
          <a:p>
            <a:r>
              <a:rPr lang="en-US" dirty="0" smtClean="0"/>
              <a:t>Academic</a:t>
            </a:r>
            <a:endParaRPr lang="en-US" dirty="0"/>
          </a:p>
        </p:txBody>
      </p:sp>
      <p:sp>
        <p:nvSpPr>
          <p:cNvPr id="18" name="TextBox 17"/>
          <p:cNvSpPr txBox="1"/>
          <p:nvPr/>
        </p:nvSpPr>
        <p:spPr>
          <a:xfrm>
            <a:off x="4070214" y="6360513"/>
            <a:ext cx="2129590" cy="369332"/>
          </a:xfrm>
          <a:prstGeom prst="rect">
            <a:avLst/>
          </a:prstGeom>
          <a:noFill/>
        </p:spPr>
        <p:txBody>
          <a:bodyPr wrap="square" rtlCol="0">
            <a:spAutoFit/>
          </a:bodyPr>
          <a:lstStyle/>
          <a:p>
            <a:r>
              <a:rPr lang="en-US" dirty="0" smtClean="0"/>
              <a:t>Regulator</a:t>
            </a:r>
            <a:endParaRPr lang="en-US" dirty="0"/>
          </a:p>
        </p:txBody>
      </p:sp>
      <p:sp>
        <p:nvSpPr>
          <p:cNvPr id="19" name="Rectangle 18"/>
          <p:cNvSpPr/>
          <p:nvPr/>
        </p:nvSpPr>
        <p:spPr>
          <a:xfrm>
            <a:off x="113033" y="1251284"/>
            <a:ext cx="4440792" cy="238739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553825" y="1251285"/>
            <a:ext cx="4571466" cy="238739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325260" y="3999743"/>
            <a:ext cx="4467633" cy="235777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33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Overall avg. 36.7 minutes </a:t>
            </a:r>
            <a:br>
              <a:rPr lang="en-US" dirty="0" smtClean="0"/>
            </a:br>
            <a:r>
              <a:rPr lang="en-US" dirty="0" smtClean="0"/>
              <a:t>(Gilda 19:53 – Jam 56:51)</a:t>
            </a:r>
          </a:p>
          <a:p>
            <a:r>
              <a:rPr lang="en-US" dirty="0" smtClean="0"/>
              <a:t>Regulator avg. 23.7 minutes (19:53-31:06)</a:t>
            </a:r>
          </a:p>
          <a:p>
            <a:r>
              <a:rPr lang="en-US" dirty="0" smtClean="0"/>
              <a:t>Consultant avg. 33.9 minutes (25:17-39:40)</a:t>
            </a:r>
          </a:p>
          <a:p>
            <a:r>
              <a:rPr lang="en-US" dirty="0" smtClean="0"/>
              <a:t>Academic avg. 48.6 minutes (43:40-56:51)</a:t>
            </a:r>
          </a:p>
          <a:p>
            <a:pPr marL="0" indent="0">
              <a:buNone/>
            </a:pPr>
            <a:endParaRPr lang="en-US" dirty="0" smtClean="0"/>
          </a:p>
          <a:p>
            <a:r>
              <a:rPr lang="en-US" dirty="0" smtClean="0"/>
              <a:t>Why the difference?</a:t>
            </a:r>
            <a:endParaRPr lang="en-US" dirty="0"/>
          </a:p>
        </p:txBody>
      </p:sp>
    </p:spTree>
    <p:extLst>
      <p:ext uri="{BB962C8B-B14F-4D97-AF65-F5344CB8AC3E}">
        <p14:creationId xmlns:p14="http://schemas.microsoft.com/office/powerpoint/2010/main" val="12998488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career groups different?</a:t>
            </a:r>
            <a:endParaRPr lang="en-US" dirty="0"/>
          </a:p>
        </p:txBody>
      </p:sp>
      <p:sp>
        <p:nvSpPr>
          <p:cNvPr id="3" name="Content Placeholder 2"/>
          <p:cNvSpPr>
            <a:spLocks noGrp="1"/>
          </p:cNvSpPr>
          <p:nvPr>
            <p:ph idx="1"/>
          </p:nvPr>
        </p:nvSpPr>
        <p:spPr>
          <a:xfrm>
            <a:off x="457200" y="1600200"/>
            <a:ext cx="7062537" cy="4872421"/>
          </a:xfrm>
        </p:spPr>
        <p:txBody>
          <a:bodyPr>
            <a:normAutofit lnSpcReduction="10000"/>
          </a:bodyPr>
          <a:lstStyle/>
          <a:p>
            <a:r>
              <a:rPr lang="en-US" dirty="0"/>
              <a:t>Regulators had much harder time remembering specific details of the course, or uses of the course beyond Excel and unit conversions. </a:t>
            </a:r>
          </a:p>
          <a:p>
            <a:r>
              <a:rPr lang="en-US" dirty="0" smtClean="0"/>
              <a:t>Do regulators, consultants, and academics use QL differently in their job? </a:t>
            </a:r>
          </a:p>
          <a:p>
            <a:pPr lvl="1"/>
            <a:r>
              <a:rPr lang="en-US" dirty="0" smtClean="0"/>
              <a:t>Analysis indicates a strong YES, but doesn’t give a why. (I have ideas from experience, but no science to back them.)</a:t>
            </a:r>
          </a:p>
        </p:txBody>
      </p:sp>
    </p:spTree>
    <p:extLst>
      <p:ext uri="{BB962C8B-B14F-4D97-AF65-F5344CB8AC3E}">
        <p14:creationId xmlns:p14="http://schemas.microsoft.com/office/powerpoint/2010/main" val="843095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Norris</a:t>
            </a:r>
            <a:r>
              <a:rPr lang="en-US" dirty="0"/>
              <a:t>, Phillips, and Burns </a:t>
            </a:r>
            <a:r>
              <a:rPr lang="en-US" dirty="0" smtClean="0"/>
              <a:t>(2014) classed learning into knowledge/capacities/traits.</a:t>
            </a:r>
          </a:p>
          <a:p>
            <a:r>
              <a:rPr lang="en-US" dirty="0" smtClean="0"/>
              <a:t>Independently, LV classed knowledge as facts/concepts/skills. Skills in this context assumed to overlap with capacities.</a:t>
            </a:r>
          </a:p>
          <a:p>
            <a:r>
              <a:rPr lang="en-US" dirty="0"/>
              <a:t>To show QL among </a:t>
            </a:r>
            <a:r>
              <a:rPr lang="en-US" dirty="0" smtClean="0"/>
              <a:t>interviewees, </a:t>
            </a:r>
            <a:r>
              <a:rPr lang="en-US" dirty="0"/>
              <a:t>specific </a:t>
            </a:r>
            <a:br>
              <a:rPr lang="en-US" dirty="0"/>
            </a:br>
            <a:r>
              <a:rPr lang="en-US" dirty="0"/>
              <a:t>quotes were found for each person.</a:t>
            </a:r>
          </a:p>
          <a:p>
            <a:r>
              <a:rPr lang="en-US" dirty="0" smtClean="0"/>
              <a:t>Quotes found from all interviewees, selection follows.</a:t>
            </a:r>
            <a:endParaRPr lang="en-US" dirty="0"/>
          </a:p>
          <a:p>
            <a:endParaRPr lang="en-US" dirty="0"/>
          </a:p>
        </p:txBody>
      </p:sp>
    </p:spTree>
    <p:extLst>
      <p:ext uri="{BB962C8B-B14F-4D97-AF65-F5344CB8AC3E}">
        <p14:creationId xmlns:p14="http://schemas.microsoft.com/office/powerpoint/2010/main" val="1267320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Knowledge/Facts</a:t>
            </a:r>
            <a:endParaRPr lang="en-US" dirty="0"/>
          </a:p>
        </p:txBody>
      </p:sp>
      <p:sp>
        <p:nvSpPr>
          <p:cNvPr id="3" name="Content Placeholder 2"/>
          <p:cNvSpPr>
            <a:spLocks noGrp="1"/>
          </p:cNvSpPr>
          <p:nvPr>
            <p:ph idx="1"/>
          </p:nvPr>
        </p:nvSpPr>
        <p:spPr>
          <a:xfrm>
            <a:off x="457199" y="1600200"/>
            <a:ext cx="7031255" cy="4872421"/>
          </a:xfrm>
        </p:spPr>
        <p:txBody>
          <a:bodyPr>
            <a:normAutofit lnSpcReduction="10000"/>
          </a:bodyPr>
          <a:lstStyle/>
          <a:p>
            <a:pPr marL="0" indent="0">
              <a:buNone/>
            </a:pPr>
            <a:r>
              <a:rPr lang="en-US" dirty="0" smtClean="0"/>
              <a:t>“He’s not telling you the conversion factor between one thing and another… that’s your responsibility to know. And that’s something that really carries through into the professional world.” – John Smith</a:t>
            </a:r>
          </a:p>
          <a:p>
            <a:pPr marL="0" indent="0">
              <a:buNone/>
            </a:pPr>
            <a:endParaRPr lang="en-US" dirty="0" smtClean="0"/>
          </a:p>
          <a:p>
            <a:pPr marL="0" indent="0">
              <a:buNone/>
            </a:pPr>
            <a:r>
              <a:rPr lang="en-US" dirty="0" smtClean="0"/>
              <a:t>“I think I have probably used every single Excel function Dr. Vacher showed us.” – Gilda</a:t>
            </a:r>
            <a:endParaRPr lang="en-US" dirty="0"/>
          </a:p>
        </p:txBody>
      </p:sp>
    </p:spTree>
    <p:extLst>
      <p:ext uri="{BB962C8B-B14F-4D97-AF65-F5344CB8AC3E}">
        <p14:creationId xmlns:p14="http://schemas.microsoft.com/office/powerpoint/2010/main" val="1584024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Knowledge/Concepts</a:t>
            </a:r>
            <a:endParaRPr lang="en-US" dirty="0"/>
          </a:p>
        </p:txBody>
      </p:sp>
      <p:sp>
        <p:nvSpPr>
          <p:cNvPr id="3" name="Content Placeholder 2"/>
          <p:cNvSpPr>
            <a:spLocks noGrp="1"/>
          </p:cNvSpPr>
          <p:nvPr>
            <p:ph idx="1"/>
          </p:nvPr>
        </p:nvSpPr>
        <p:spPr>
          <a:xfrm>
            <a:off x="457200" y="1600200"/>
            <a:ext cx="6983128" cy="4872421"/>
          </a:xfrm>
        </p:spPr>
        <p:txBody>
          <a:bodyPr>
            <a:normAutofit/>
          </a:bodyPr>
          <a:lstStyle/>
          <a:p>
            <a:pPr marL="0" indent="0">
              <a:buNone/>
            </a:pPr>
            <a:r>
              <a:rPr lang="en-US" dirty="0" smtClean="0"/>
              <a:t>“A derivative is change over time, that’s all it is. Geology is change over time. Almost everything we look at in geology is change over time.” – Medusa</a:t>
            </a:r>
          </a:p>
          <a:p>
            <a:pPr marL="0" indent="0">
              <a:buNone/>
            </a:pPr>
            <a:endParaRPr lang="en-US" dirty="0"/>
          </a:p>
          <a:p>
            <a:pPr marL="0" indent="0">
              <a:buNone/>
            </a:pPr>
            <a:r>
              <a:rPr lang="en-US" dirty="0" smtClean="0"/>
              <a:t>“That was his entire course, was just learning how to think things through logically in a step by step manner.” – Lee </a:t>
            </a:r>
            <a:endParaRPr lang="en-US" dirty="0"/>
          </a:p>
        </p:txBody>
      </p:sp>
    </p:spTree>
    <p:extLst>
      <p:ext uri="{BB962C8B-B14F-4D97-AF65-F5344CB8AC3E}">
        <p14:creationId xmlns:p14="http://schemas.microsoft.com/office/powerpoint/2010/main" val="3560153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of the Geoscience Field</a:t>
            </a:r>
            <a:endParaRPr lang="en-US" dirty="0"/>
          </a:p>
        </p:txBody>
      </p:sp>
      <p:sp>
        <p:nvSpPr>
          <p:cNvPr id="3" name="Content Placeholder 2"/>
          <p:cNvSpPr>
            <a:spLocks noGrp="1"/>
          </p:cNvSpPr>
          <p:nvPr>
            <p:ph idx="1"/>
          </p:nvPr>
        </p:nvSpPr>
        <p:spPr>
          <a:xfrm>
            <a:off x="457200" y="1600200"/>
            <a:ext cx="7271886" cy="4872421"/>
          </a:xfrm>
        </p:spPr>
        <p:txBody>
          <a:bodyPr>
            <a:normAutofit fontScale="92500"/>
          </a:bodyPr>
          <a:lstStyle/>
          <a:p>
            <a:r>
              <a:rPr lang="en-US" dirty="0" smtClean="0"/>
              <a:t>The Summit on the Future of Undergraduate Geoscience Education (2014) discussed needs in UG </a:t>
            </a:r>
            <a:r>
              <a:rPr lang="en-US" dirty="0" err="1" smtClean="0"/>
              <a:t>GeoEd</a:t>
            </a:r>
            <a:r>
              <a:rPr lang="en-US" dirty="0" smtClean="0"/>
              <a:t>, then </a:t>
            </a:r>
            <a:r>
              <a:rPr lang="en-US" dirty="0"/>
              <a:t>surveyed 455 </a:t>
            </a:r>
            <a:r>
              <a:rPr lang="en-US" dirty="0" smtClean="0"/>
              <a:t>professionals with similar results.</a:t>
            </a:r>
          </a:p>
          <a:p>
            <a:pPr lvl="1"/>
            <a:r>
              <a:rPr lang="en-US" dirty="0" smtClean="0"/>
              <a:t>Relevant skills/competencies identified: </a:t>
            </a:r>
          </a:p>
          <a:p>
            <a:pPr lvl="2"/>
            <a:r>
              <a:rPr lang="en-US" dirty="0" smtClean="0"/>
              <a:t>Problem solving/critical thinking</a:t>
            </a:r>
          </a:p>
          <a:p>
            <a:pPr lvl="2"/>
            <a:r>
              <a:rPr lang="en-US" dirty="0" smtClean="0"/>
              <a:t>Effective communication</a:t>
            </a:r>
          </a:p>
          <a:p>
            <a:pPr lvl="2"/>
            <a:r>
              <a:rPr lang="en-US" dirty="0" smtClean="0"/>
              <a:t>Strong quantitative skills and ability to apply them</a:t>
            </a:r>
          </a:p>
          <a:p>
            <a:pPr lvl="2"/>
            <a:r>
              <a:rPr lang="en-US" dirty="0" smtClean="0"/>
              <a:t>Strong computational skills, ability to use large datasets</a:t>
            </a:r>
          </a:p>
          <a:p>
            <a:pPr lvl="2"/>
            <a:endParaRPr lang="en-US" dirty="0"/>
          </a:p>
        </p:txBody>
      </p:sp>
    </p:spTree>
    <p:extLst>
      <p:ext uri="{BB962C8B-B14F-4D97-AF65-F5344CB8AC3E}">
        <p14:creationId xmlns:p14="http://schemas.microsoft.com/office/powerpoint/2010/main" val="36883671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Skills/Capacities</a:t>
            </a:r>
            <a:endParaRPr lang="en-US" dirty="0"/>
          </a:p>
        </p:txBody>
      </p:sp>
      <p:sp>
        <p:nvSpPr>
          <p:cNvPr id="3" name="Content Placeholder 2"/>
          <p:cNvSpPr>
            <a:spLocks noGrp="1"/>
          </p:cNvSpPr>
          <p:nvPr>
            <p:ph idx="1"/>
          </p:nvPr>
        </p:nvSpPr>
        <p:spPr>
          <a:xfrm>
            <a:off x="457200" y="1600200"/>
            <a:ext cx="6367112" cy="4872421"/>
          </a:xfrm>
        </p:spPr>
        <p:txBody>
          <a:bodyPr/>
          <a:lstStyle/>
          <a:p>
            <a:pPr marL="0" indent="0">
              <a:buNone/>
            </a:pPr>
            <a:r>
              <a:rPr lang="en-US" dirty="0" smtClean="0"/>
              <a:t>“I learned a lot about Excel… I can look through a sheet and reverse engineer it, find out the calculations… that people have submitted to me.” – Luke </a:t>
            </a:r>
          </a:p>
          <a:p>
            <a:pPr marL="0" indent="0">
              <a:buNone/>
            </a:pPr>
            <a:endParaRPr lang="en-US" dirty="0"/>
          </a:p>
          <a:p>
            <a:pPr marL="0" indent="0">
              <a:buNone/>
            </a:pPr>
            <a:r>
              <a:rPr lang="en-US" dirty="0" smtClean="0"/>
              <a:t>“Converting, you know, from different units and that sort of thing.” – Sam </a:t>
            </a:r>
            <a:endParaRPr lang="en-US" dirty="0"/>
          </a:p>
        </p:txBody>
      </p:sp>
    </p:spTree>
    <p:extLst>
      <p:ext uri="{BB962C8B-B14F-4D97-AF65-F5344CB8AC3E}">
        <p14:creationId xmlns:p14="http://schemas.microsoft.com/office/powerpoint/2010/main" val="3001130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 want my students to be quantitatively literate.” – Jam</a:t>
            </a:r>
          </a:p>
          <a:p>
            <a:pPr marL="0" indent="0">
              <a:buNone/>
            </a:pPr>
            <a:endParaRPr lang="en-US" dirty="0" smtClean="0"/>
          </a:p>
          <a:p>
            <a:pPr marL="0" indent="0">
              <a:buNone/>
            </a:pPr>
            <a:r>
              <a:rPr lang="en-US" dirty="0" smtClean="0"/>
              <a:t>“I’ve become a more analytical person because of it.” – John Smith</a:t>
            </a:r>
          </a:p>
          <a:p>
            <a:pPr marL="0" indent="0">
              <a:buNone/>
            </a:pPr>
            <a:endParaRPr lang="en-US" dirty="0" smtClean="0"/>
          </a:p>
          <a:p>
            <a:pPr marL="0" indent="0">
              <a:buNone/>
            </a:pPr>
            <a:r>
              <a:rPr lang="en-US" dirty="0" smtClean="0"/>
              <a:t>“He made it a tool I can use, and made it something I wasn’t afraid to use, and made it something I was excited to use and felt empowered to use instead of somewhat fearful of.” – Medusa </a:t>
            </a:r>
          </a:p>
          <a:p>
            <a:pPr marL="0" indent="0">
              <a:buNone/>
            </a:pPr>
            <a:endParaRPr lang="en-US" dirty="0" smtClean="0"/>
          </a:p>
        </p:txBody>
      </p:sp>
    </p:spTree>
    <p:extLst>
      <p:ext uri="{BB962C8B-B14F-4D97-AF65-F5344CB8AC3E}">
        <p14:creationId xmlns:p14="http://schemas.microsoft.com/office/powerpoint/2010/main" val="1093245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Reflexivity (Limitations)</a:t>
            </a:r>
            <a:endParaRPr lang="en-US" dirty="0"/>
          </a:p>
        </p:txBody>
      </p:sp>
      <p:sp>
        <p:nvSpPr>
          <p:cNvPr id="3" name="Content Placeholder 2"/>
          <p:cNvSpPr>
            <a:spLocks noGrp="1"/>
          </p:cNvSpPr>
          <p:nvPr>
            <p:ph idx="1"/>
          </p:nvPr>
        </p:nvSpPr>
        <p:spPr>
          <a:xfrm>
            <a:off x="457200" y="1600200"/>
            <a:ext cx="7445829" cy="4872421"/>
          </a:xfrm>
        </p:spPr>
        <p:txBody>
          <a:bodyPr>
            <a:normAutofit fontScale="92500" lnSpcReduction="10000"/>
          </a:bodyPr>
          <a:lstStyle/>
          <a:p>
            <a:r>
              <a:rPr lang="en-US" dirty="0" smtClean="0"/>
              <a:t>Bias!</a:t>
            </a:r>
          </a:p>
          <a:p>
            <a:pPr lvl="1"/>
            <a:r>
              <a:rPr lang="en-US" dirty="0" smtClean="0"/>
              <a:t>Selection bias – only successful alumni chosen. Not random or representative.</a:t>
            </a:r>
          </a:p>
          <a:p>
            <a:pPr lvl="1"/>
            <a:r>
              <a:rPr lang="en-US" dirty="0" smtClean="0"/>
              <a:t>Convenience sampling – no travel funds.</a:t>
            </a:r>
          </a:p>
          <a:p>
            <a:pPr lvl="1"/>
            <a:r>
              <a:rPr lang="en-US" dirty="0" smtClean="0"/>
              <a:t>Confirmation bias: Leading questions avoided (thanks Jeff Raker!) in protocol but some in follow up questions (not quoted)</a:t>
            </a:r>
          </a:p>
          <a:p>
            <a:pPr lvl="1"/>
            <a:r>
              <a:rPr lang="en-US" dirty="0" smtClean="0"/>
              <a:t>Everyone beholden to Len, including me!</a:t>
            </a:r>
          </a:p>
          <a:p>
            <a:pPr lvl="1"/>
            <a:r>
              <a:rPr lang="en-US" dirty="0" smtClean="0"/>
              <a:t>My interests also tied in with class success.</a:t>
            </a:r>
            <a:endParaRPr lang="en-US" dirty="0"/>
          </a:p>
          <a:p>
            <a:r>
              <a:rPr lang="en-US" dirty="0" smtClean="0"/>
              <a:t>Sample not intended to be representative! To be used to help with questions for survey.</a:t>
            </a:r>
          </a:p>
          <a:p>
            <a:pPr lvl="1"/>
            <a:endParaRPr lang="en-US" dirty="0"/>
          </a:p>
        </p:txBody>
      </p:sp>
    </p:spTree>
    <p:extLst>
      <p:ext uri="{BB962C8B-B14F-4D97-AF65-F5344CB8AC3E}">
        <p14:creationId xmlns:p14="http://schemas.microsoft.com/office/powerpoint/2010/main" val="3384231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7511143" cy="4872421"/>
          </a:xfrm>
        </p:spPr>
        <p:txBody>
          <a:bodyPr>
            <a:normAutofit fontScale="92500"/>
          </a:bodyPr>
          <a:lstStyle/>
          <a:p>
            <a:r>
              <a:rPr lang="en-US" dirty="0" smtClean="0"/>
              <a:t>Reactions to class overwhelmingly positive.</a:t>
            </a:r>
          </a:p>
          <a:p>
            <a:pPr lvl="1"/>
            <a:r>
              <a:rPr lang="en-US" dirty="0" smtClean="0"/>
              <a:t>However, due to selection bias… does that mean anything for most students? More information needed!</a:t>
            </a:r>
          </a:p>
          <a:p>
            <a:r>
              <a:rPr lang="en-US" dirty="0" smtClean="0"/>
              <a:t>Useful and concrete course for geologists in variety of career paths. </a:t>
            </a:r>
          </a:p>
          <a:p>
            <a:r>
              <a:rPr lang="en-US" dirty="0" smtClean="0"/>
              <a:t>Helpful suggestions obtained for course improvement</a:t>
            </a:r>
            <a:r>
              <a:rPr lang="en-US" dirty="0" smtClean="0"/>
              <a:t>.</a:t>
            </a:r>
          </a:p>
          <a:p>
            <a:r>
              <a:rPr lang="en-US" dirty="0" smtClean="0"/>
              <a:t>Survey question generated! (List too tentative to share, revision in progress.)</a:t>
            </a:r>
            <a:endParaRPr lang="en-US" dirty="0"/>
          </a:p>
        </p:txBody>
      </p:sp>
    </p:spTree>
    <p:extLst>
      <p:ext uri="{BB962C8B-B14F-4D97-AF65-F5344CB8AC3E}">
        <p14:creationId xmlns:p14="http://schemas.microsoft.com/office/powerpoint/2010/main" val="4281831632"/>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p:txBody>
          <a:bodyPr>
            <a:normAutofit fontScale="92500"/>
          </a:bodyPr>
          <a:lstStyle/>
          <a:p>
            <a:r>
              <a:rPr lang="en-US" dirty="0" smtClean="0"/>
              <a:t>Changes to the course are in progress, some </a:t>
            </a:r>
            <a:br>
              <a:rPr lang="en-US" dirty="0" smtClean="0"/>
            </a:br>
            <a:r>
              <a:rPr lang="en-US" dirty="0" smtClean="0"/>
              <a:t>of which match suggestions given; more to follow.</a:t>
            </a:r>
          </a:p>
          <a:p>
            <a:r>
              <a:rPr lang="en-US" dirty="0" smtClean="0"/>
              <a:t>Dissertation – show quantitatively whether/how this course meets the needs of the field:</a:t>
            </a:r>
          </a:p>
          <a:p>
            <a:pPr lvl="1"/>
            <a:r>
              <a:rPr lang="en-US" dirty="0" smtClean="0"/>
              <a:t>Develop and use assessment instrument for QL-in-geology to find the effectiveness of course improvements. Useful beyond this course.</a:t>
            </a:r>
          </a:p>
          <a:p>
            <a:pPr lvl="1"/>
            <a:r>
              <a:rPr lang="en-US" dirty="0" smtClean="0"/>
              <a:t>Online survey to broader population of alumni based on results of interviews and existing literature. </a:t>
            </a:r>
            <a:endParaRPr lang="en-US" dirty="0"/>
          </a:p>
        </p:txBody>
      </p:sp>
    </p:spTree>
    <p:extLst>
      <p:ext uri="{BB962C8B-B14F-4D97-AF65-F5344CB8AC3E}">
        <p14:creationId xmlns:p14="http://schemas.microsoft.com/office/powerpoint/2010/main" val="145326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that index card</a:t>
            </a:r>
            <a:endParaRPr lang="en-US" dirty="0"/>
          </a:p>
        </p:txBody>
      </p:sp>
      <p:sp>
        <p:nvSpPr>
          <p:cNvPr id="3" name="Content Placeholder 2"/>
          <p:cNvSpPr>
            <a:spLocks noGrp="1"/>
          </p:cNvSpPr>
          <p:nvPr>
            <p:ph idx="1"/>
          </p:nvPr>
        </p:nvSpPr>
        <p:spPr>
          <a:xfrm>
            <a:off x="457200" y="1600200"/>
            <a:ext cx="6184232" cy="4872421"/>
          </a:xfrm>
        </p:spPr>
        <p:txBody>
          <a:bodyPr/>
          <a:lstStyle/>
          <a:p>
            <a:pPr marL="0" indent="0">
              <a:buNone/>
            </a:pPr>
            <a:r>
              <a:rPr lang="en-US" dirty="0" smtClean="0"/>
              <a:t>Take a moment through the Q&amp;A to think about what geoscience education research questions this study made you want to know the answers to. Please write your question(s) on the card.</a:t>
            </a:r>
            <a:endParaRPr lang="en-US" dirty="0"/>
          </a:p>
        </p:txBody>
      </p:sp>
    </p:spTree>
    <p:extLst>
      <p:ext uri="{BB962C8B-B14F-4D97-AF65-F5344CB8AC3E}">
        <p14:creationId xmlns:p14="http://schemas.microsoft.com/office/powerpoint/2010/main" val="2818537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600200"/>
            <a:ext cx="7044612" cy="4872421"/>
          </a:xfrm>
        </p:spPr>
        <p:txBody>
          <a:bodyPr/>
          <a:lstStyle/>
          <a:p>
            <a:pPr lvl="1"/>
            <a:endParaRPr lang="en-US" dirty="0" smtClean="0"/>
          </a:p>
          <a:p>
            <a:pPr lvl="1"/>
            <a:r>
              <a:rPr lang="en-US" dirty="0" smtClean="0"/>
              <a:t>Lis, Christine, </a:t>
            </a:r>
            <a:r>
              <a:rPr lang="en-US" dirty="0" err="1" smtClean="0"/>
              <a:t>Kaydee</a:t>
            </a:r>
            <a:r>
              <a:rPr lang="en-US" dirty="0" smtClean="0"/>
              <a:t>, Matt, Jacob, Denis</a:t>
            </a:r>
            <a:r>
              <a:rPr lang="en-US" dirty="0" smtClean="0"/>
              <a:t>, Anita, </a:t>
            </a:r>
            <a:r>
              <a:rPr lang="en-US" dirty="0" smtClean="0"/>
              <a:t>and Kelli</a:t>
            </a:r>
          </a:p>
          <a:p>
            <a:pPr lvl="1"/>
            <a:r>
              <a:rPr lang="en-US" dirty="0" smtClean="0"/>
              <a:t>Len, for the equipment and software</a:t>
            </a:r>
          </a:p>
          <a:p>
            <a:pPr lvl="1"/>
            <a:r>
              <a:rPr lang="en-US" dirty="0" smtClean="0"/>
              <a:t>F15/S16 CG Students</a:t>
            </a:r>
          </a:p>
          <a:p>
            <a:pPr lvl="1"/>
            <a:r>
              <a:rPr lang="en-US" dirty="0" smtClean="0"/>
              <a:t>Interviewees</a:t>
            </a:r>
          </a:p>
          <a:p>
            <a:pPr lvl="1"/>
            <a:r>
              <a:rPr lang="en-US" dirty="0" smtClean="0"/>
              <a:t>Shannon Ricchezza</a:t>
            </a:r>
          </a:p>
        </p:txBody>
      </p:sp>
    </p:spTree>
    <p:extLst>
      <p:ext uri="{BB962C8B-B14F-4D97-AF65-F5344CB8AC3E}">
        <p14:creationId xmlns:p14="http://schemas.microsoft.com/office/powerpoint/2010/main" val="219817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r>
              <a:rPr lang="en-US" sz="7200" dirty="0" smtClean="0"/>
              <a:t>Questions?</a:t>
            </a:r>
            <a:endParaRPr lang="en-US" sz="7200" dirty="0"/>
          </a:p>
        </p:txBody>
      </p:sp>
    </p:spTree>
    <p:extLst>
      <p:ext uri="{BB962C8B-B14F-4D97-AF65-F5344CB8AC3E}">
        <p14:creationId xmlns:p14="http://schemas.microsoft.com/office/powerpoint/2010/main" val="1278027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Example (Crater Lake)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6502679" cy="4872038"/>
          </a:xfrm>
        </p:spPr>
      </p:pic>
    </p:spTree>
    <p:extLst>
      <p:ext uri="{BB962C8B-B14F-4D97-AF65-F5344CB8AC3E}">
        <p14:creationId xmlns:p14="http://schemas.microsoft.com/office/powerpoint/2010/main" val="250989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unsuccessful say?</a:t>
            </a:r>
            <a:endParaRPr lang="en-US" dirty="0"/>
          </a:p>
        </p:txBody>
      </p:sp>
      <p:sp>
        <p:nvSpPr>
          <p:cNvPr id="3" name="Content Placeholder 2"/>
          <p:cNvSpPr>
            <a:spLocks noGrp="1"/>
          </p:cNvSpPr>
          <p:nvPr>
            <p:ph idx="1"/>
          </p:nvPr>
        </p:nvSpPr>
        <p:spPr/>
        <p:txBody>
          <a:bodyPr/>
          <a:lstStyle/>
          <a:p>
            <a:r>
              <a:rPr lang="en-US" dirty="0" smtClean="0"/>
              <a:t>Professionally unsuccessful?</a:t>
            </a:r>
          </a:p>
          <a:p>
            <a:pPr lvl="1"/>
            <a:r>
              <a:rPr lang="en-US" dirty="0" smtClean="0"/>
              <a:t>I picked the wrong job.</a:t>
            </a:r>
          </a:p>
          <a:p>
            <a:pPr lvl="1"/>
            <a:r>
              <a:rPr lang="en-US" dirty="0" smtClean="0"/>
              <a:t>This class/program didn’t speak to my strengths.</a:t>
            </a:r>
          </a:p>
          <a:p>
            <a:pPr lvl="1"/>
            <a:r>
              <a:rPr lang="en-US" dirty="0" smtClean="0"/>
              <a:t>I didn’t work hard enough/pay enough attention.</a:t>
            </a:r>
          </a:p>
          <a:p>
            <a:r>
              <a:rPr lang="en-US" dirty="0" smtClean="0"/>
              <a:t>Academically unsuccessful?</a:t>
            </a:r>
          </a:p>
          <a:p>
            <a:pPr lvl="1"/>
            <a:r>
              <a:rPr lang="en-US" dirty="0" smtClean="0"/>
              <a:t>I didn’t understand this/it was too hard.</a:t>
            </a:r>
          </a:p>
          <a:p>
            <a:pPr lvl="1"/>
            <a:r>
              <a:rPr lang="en-US" dirty="0" smtClean="0"/>
              <a:t>I didn’t try hard enough.</a:t>
            </a:r>
          </a:p>
          <a:p>
            <a:pPr lvl="1"/>
            <a:r>
              <a:rPr lang="en-US" dirty="0" smtClean="0"/>
              <a:t>I picked the wrong major.</a:t>
            </a:r>
          </a:p>
          <a:p>
            <a:pPr lvl="1"/>
            <a:r>
              <a:rPr lang="en-US" dirty="0" smtClean="0"/>
              <a:t>I’m scared of math.</a:t>
            </a:r>
            <a:endParaRPr lang="en-US" dirty="0"/>
          </a:p>
        </p:txBody>
      </p:sp>
    </p:spTree>
    <p:extLst>
      <p:ext uri="{BB962C8B-B14F-4D97-AF65-F5344CB8AC3E}">
        <p14:creationId xmlns:p14="http://schemas.microsoft.com/office/powerpoint/2010/main" val="326445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of the Geoscience Field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573" y="1520976"/>
            <a:ext cx="8229600" cy="3682949"/>
          </a:xfrm>
        </p:spPr>
      </p:pic>
      <p:sp>
        <p:nvSpPr>
          <p:cNvPr id="5" name="TextBox 4"/>
          <p:cNvSpPr txBox="1"/>
          <p:nvPr/>
        </p:nvSpPr>
        <p:spPr>
          <a:xfrm>
            <a:off x="457200" y="5707781"/>
            <a:ext cx="7060131" cy="646331"/>
          </a:xfrm>
          <a:prstGeom prst="rect">
            <a:avLst/>
          </a:prstGeom>
          <a:noFill/>
        </p:spPr>
        <p:txBody>
          <a:bodyPr wrap="square" rtlCol="0">
            <a:spAutoFit/>
          </a:bodyPr>
          <a:lstStyle/>
          <a:p>
            <a:r>
              <a:rPr lang="en-US" dirty="0" smtClean="0"/>
              <a:t>Source: Summit on the Future of Undergraduate Geoscience Education (</a:t>
            </a:r>
            <a:r>
              <a:rPr lang="en-US" dirty="0"/>
              <a:t>2014-15) </a:t>
            </a:r>
            <a:r>
              <a:rPr lang="en-US" dirty="0">
                <a:hlinkClick r:id="rId3"/>
              </a:rPr>
              <a:t>http://</a:t>
            </a:r>
            <a:r>
              <a:rPr lang="en-US" dirty="0" smtClean="0">
                <a:hlinkClick r:id="rId3"/>
              </a:rPr>
              <a:t>www.jsg.utexas.edu/events/files/Survey_NSF_report.pdf</a:t>
            </a:r>
            <a:r>
              <a:rPr lang="en-US" dirty="0" smtClean="0"/>
              <a:t> </a:t>
            </a:r>
            <a:endParaRPr lang="en-US" dirty="0"/>
          </a:p>
        </p:txBody>
      </p:sp>
    </p:spTree>
    <p:extLst>
      <p:ext uri="{BB962C8B-B14F-4D97-AF65-F5344CB8AC3E}">
        <p14:creationId xmlns:p14="http://schemas.microsoft.com/office/powerpoint/2010/main" val="654315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good is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9759" y="2507243"/>
            <a:ext cx="6144482" cy="3057952"/>
          </a:xfrm>
        </p:spPr>
      </p:pic>
    </p:spTree>
    <p:extLst>
      <p:ext uri="{BB962C8B-B14F-4D97-AF65-F5344CB8AC3E}">
        <p14:creationId xmlns:p14="http://schemas.microsoft.com/office/powerpoint/2010/main" val="1370151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good is it?</a:t>
            </a:r>
            <a:endParaRPr lang="en-US" dirty="0"/>
          </a:p>
        </p:txBody>
      </p:sp>
      <p:sp>
        <p:nvSpPr>
          <p:cNvPr id="3" name="Content Placeholder 2"/>
          <p:cNvSpPr>
            <a:spLocks noGrp="1"/>
          </p:cNvSpPr>
          <p:nvPr>
            <p:ph idx="1"/>
          </p:nvPr>
        </p:nvSpPr>
        <p:spPr/>
        <p:txBody>
          <a:bodyPr/>
          <a:lstStyle/>
          <a:p>
            <a:r>
              <a:rPr lang="en-US" dirty="0" smtClean="0"/>
              <a:t>Narrative inquiry tells people’s stories in greater detail than a survey.</a:t>
            </a:r>
          </a:p>
          <a:p>
            <a:r>
              <a:rPr lang="en-US" dirty="0" smtClean="0"/>
              <a:t>Long form interviews allow me to frame future survey questions.</a:t>
            </a:r>
          </a:p>
          <a:p>
            <a:r>
              <a:rPr lang="en-US" dirty="0" smtClean="0"/>
              <a:t>We aren’t just here to </a:t>
            </a:r>
            <a:r>
              <a:rPr lang="en-US" i="1" dirty="0" smtClean="0"/>
              <a:t>be</a:t>
            </a:r>
            <a:r>
              <a:rPr lang="en-US" dirty="0" smtClean="0"/>
              <a:t> geologists, we’re here to </a:t>
            </a:r>
            <a:r>
              <a:rPr lang="en-US" i="1" dirty="0" smtClean="0"/>
              <a:t>train</a:t>
            </a:r>
            <a:r>
              <a:rPr lang="en-US" dirty="0" smtClean="0"/>
              <a:t> geologists. This study let us ask some of them what it’s like to be one in a variety of jobs. </a:t>
            </a:r>
            <a:endParaRPr lang="en-US" dirty="0"/>
          </a:p>
        </p:txBody>
      </p:sp>
    </p:spTree>
    <p:extLst>
      <p:ext uri="{BB962C8B-B14F-4D97-AF65-F5344CB8AC3E}">
        <p14:creationId xmlns:p14="http://schemas.microsoft.com/office/powerpoint/2010/main" val="1025214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DBER</a:t>
            </a:r>
            <a:endParaRPr lang="en-US" dirty="0"/>
          </a:p>
        </p:txBody>
      </p:sp>
      <p:sp>
        <p:nvSpPr>
          <p:cNvPr id="3" name="Content Placeholder 2"/>
          <p:cNvSpPr>
            <a:spLocks noGrp="1"/>
          </p:cNvSpPr>
          <p:nvPr>
            <p:ph idx="1"/>
          </p:nvPr>
        </p:nvSpPr>
        <p:spPr/>
        <p:txBody>
          <a:bodyPr>
            <a:normAutofit lnSpcReduction="10000"/>
          </a:bodyPr>
          <a:lstStyle/>
          <a:p>
            <a:r>
              <a:rPr lang="en-US" dirty="0" smtClean="0"/>
              <a:t>With heavy emphasis on publishing papers and funding grants, teaching suffers, despite lip service claims of its importance.</a:t>
            </a:r>
          </a:p>
          <a:p>
            <a:r>
              <a:rPr lang="en-US" dirty="0" smtClean="0"/>
              <a:t>Solution: Discipline-Based Educational Research (DBER). Research, within a specific field, by experts on that field, on how best to educate undergraduate students. </a:t>
            </a:r>
          </a:p>
          <a:p>
            <a:r>
              <a:rPr lang="en-US" dirty="0"/>
              <a:t>GER – Geoscience Education Research. My research is learning how undergrads learn </a:t>
            </a:r>
            <a:r>
              <a:rPr lang="en-US" dirty="0" smtClean="0"/>
              <a:t>geology, so we produce better geologists.</a:t>
            </a:r>
            <a:endParaRPr lang="en-US" dirty="0"/>
          </a:p>
          <a:p>
            <a:endParaRPr lang="en-US" dirty="0"/>
          </a:p>
        </p:txBody>
      </p:sp>
    </p:spTree>
    <p:extLst>
      <p:ext uri="{BB962C8B-B14F-4D97-AF65-F5344CB8AC3E}">
        <p14:creationId xmlns:p14="http://schemas.microsoft.com/office/powerpoint/2010/main" val="1316539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Experiences – Napkin Math</a:t>
            </a:r>
            <a:endParaRPr lang="en-US" dirty="0"/>
          </a:p>
        </p:txBody>
      </p:sp>
      <p:sp>
        <p:nvSpPr>
          <p:cNvPr id="3" name="Content Placeholder 2"/>
          <p:cNvSpPr>
            <a:spLocks noGrp="1"/>
          </p:cNvSpPr>
          <p:nvPr>
            <p:ph idx="1"/>
          </p:nvPr>
        </p:nvSpPr>
        <p:spPr>
          <a:xfrm>
            <a:off x="457200" y="1600200"/>
            <a:ext cx="6951306" cy="4872421"/>
          </a:xfrm>
        </p:spPr>
        <p:txBody>
          <a:bodyPr>
            <a:normAutofit/>
          </a:bodyPr>
          <a:lstStyle/>
          <a:p>
            <a:r>
              <a:rPr lang="en-US" dirty="0" smtClean="0"/>
              <a:t>“</a:t>
            </a:r>
            <a:r>
              <a:rPr lang="en-US" dirty="0"/>
              <a:t>I remember doing math on a piece of napkin that was Dr. Vacher’s goal for the class. That if you could sit in an airplane next to somebody and explain a math problem… on… a regular cocktail napkin, and you could draw a little diagram, that you were successful in his class</a:t>
            </a:r>
            <a:r>
              <a:rPr lang="en-US" dirty="0" smtClean="0"/>
              <a:t>.” – Sunshine</a:t>
            </a:r>
          </a:p>
          <a:p>
            <a:r>
              <a:rPr lang="en-US" dirty="0" smtClean="0"/>
              <a:t>Also as “back of the envelope math”</a:t>
            </a:r>
            <a:endParaRPr lang="en-US" dirty="0"/>
          </a:p>
        </p:txBody>
      </p:sp>
    </p:spTree>
    <p:extLst>
      <p:ext uri="{BB962C8B-B14F-4D97-AF65-F5344CB8AC3E}">
        <p14:creationId xmlns:p14="http://schemas.microsoft.com/office/powerpoint/2010/main" val="1681407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Smith – Thinking</a:t>
            </a:r>
            <a:endParaRPr lang="en-US" dirty="0"/>
          </a:p>
        </p:txBody>
      </p:sp>
      <p:sp>
        <p:nvSpPr>
          <p:cNvPr id="3" name="Content Placeholder 2"/>
          <p:cNvSpPr>
            <a:spLocks noGrp="1"/>
          </p:cNvSpPr>
          <p:nvPr>
            <p:ph idx="1"/>
          </p:nvPr>
        </p:nvSpPr>
        <p:spPr>
          <a:xfrm>
            <a:off x="457200" y="1600200"/>
            <a:ext cx="7305869" cy="4872421"/>
          </a:xfrm>
        </p:spPr>
        <p:txBody>
          <a:bodyPr>
            <a:normAutofit fontScale="62500" lnSpcReduction="20000"/>
          </a:bodyPr>
          <a:lstStyle/>
          <a:p>
            <a:r>
              <a:rPr lang="en-US" dirty="0" smtClean="0"/>
              <a:t>“</a:t>
            </a:r>
            <a:r>
              <a:rPr lang="en-US" b="1" dirty="0"/>
              <a:t>[The course] was meant to… force you to think things through thoroughly. Think deeply. He always said think deeply about things. And at first I kind of just thought well, I always think deeply, how can you not think deeply? But until, you know, things really started cooking in there, I got to know what </a:t>
            </a:r>
            <a:r>
              <a:rPr lang="en-US" b="1" dirty="0" smtClean="0"/>
              <a:t>he meant </a:t>
            </a:r>
            <a:r>
              <a:rPr lang="en-US" b="1" dirty="0"/>
              <a:t>by that. You really do have to dig, deep, for that kind of stuff, to… come up with the correct approach. You know there was sort of a multi-step process to everything we did in there, you know? You needed to first analyze the question on a… you know, face value level, take in the whole thing, and then you kind of broke it down, and, and then from there, you could kind of start formulating… a way to attack it, a way to approach it, and that was, in many ways, the most important part of it, because if, you know, if you started out the wrong way, you’ll just end up going down a hallway and you’ll never get out… you’ll never get to the right answer</a:t>
            </a:r>
            <a:r>
              <a:rPr lang="en-US" b="1" dirty="0" smtClean="0"/>
              <a:t>.” – John Smith</a:t>
            </a:r>
            <a:endParaRPr lang="en-US" b="1" dirty="0"/>
          </a:p>
          <a:p>
            <a:endParaRPr lang="en-US" dirty="0"/>
          </a:p>
        </p:txBody>
      </p:sp>
    </p:spTree>
    <p:extLst>
      <p:ext uri="{BB962C8B-B14F-4D97-AF65-F5344CB8AC3E}">
        <p14:creationId xmlns:p14="http://schemas.microsoft.com/office/powerpoint/2010/main" val="2895219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Sunshine and the FRB</a:t>
            </a:r>
            <a:endParaRPr lang="en-US" dirty="0"/>
          </a:p>
        </p:txBody>
      </p:sp>
      <p:sp>
        <p:nvSpPr>
          <p:cNvPr id="3" name="Content Placeholder 2"/>
          <p:cNvSpPr>
            <a:spLocks noGrp="1"/>
          </p:cNvSpPr>
          <p:nvPr>
            <p:ph idx="1"/>
          </p:nvPr>
        </p:nvSpPr>
        <p:spPr>
          <a:xfrm>
            <a:off x="457200" y="1600199"/>
            <a:ext cx="7128588" cy="5519057"/>
          </a:xfrm>
        </p:spPr>
        <p:txBody>
          <a:bodyPr>
            <a:normAutofit fontScale="77500" lnSpcReduction="20000"/>
          </a:bodyPr>
          <a:lstStyle/>
          <a:p>
            <a:pPr marL="0" indent="0">
              <a:buNone/>
            </a:pPr>
            <a:r>
              <a:rPr lang="en-US" dirty="0" smtClean="0"/>
              <a:t>“</a:t>
            </a:r>
            <a:r>
              <a:rPr lang="en-US" dirty="0"/>
              <a:t>I became really good friends with, um, some ladies, uh, in the course… which we call ourselves “The Front Row Bitches”… So if anybody has met Vacher… he can seem very unapproachable at first, and not relatable… so there’s four of us. Four Front Row Bitches. We… did not succumb to Dr. Vacher’s intimidating aura, so we sat in the very front row. All four of us in the front row. Everybody else sat back behind us pretty far back. We wanted to learn. We wanted to hear what he had to say, and the only way to… truly be successful in his course was to be involved and to be… connected to Dr. Vacher, to be able to stop him whenever you have a question or be able to… ask him to elaborate… So we sat in the front row and we asked him questions all the time… he was not used to that. (…) And all four of us are still very good friends</a:t>
            </a:r>
            <a:r>
              <a:rPr lang="en-US" dirty="0" smtClean="0"/>
              <a:t>.”</a:t>
            </a:r>
            <a:endParaRPr lang="en-US" dirty="0"/>
          </a:p>
        </p:txBody>
      </p:sp>
    </p:spTree>
    <p:extLst>
      <p:ext uri="{BB962C8B-B14F-4D97-AF65-F5344CB8AC3E}">
        <p14:creationId xmlns:p14="http://schemas.microsoft.com/office/powerpoint/2010/main" val="3688908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Sunshine and Math Avoidance</a:t>
            </a:r>
            <a:endParaRPr lang="en-US" dirty="0"/>
          </a:p>
        </p:txBody>
      </p:sp>
      <p:sp>
        <p:nvSpPr>
          <p:cNvPr id="3" name="Content Placeholder 2"/>
          <p:cNvSpPr>
            <a:spLocks noGrp="1"/>
          </p:cNvSpPr>
          <p:nvPr>
            <p:ph idx="1"/>
          </p:nvPr>
        </p:nvSpPr>
        <p:spPr>
          <a:xfrm>
            <a:off x="457200" y="1600200"/>
            <a:ext cx="7081935" cy="4872421"/>
          </a:xfrm>
        </p:spPr>
        <p:txBody>
          <a:bodyPr>
            <a:normAutofit fontScale="85000" lnSpcReduction="20000"/>
          </a:bodyPr>
          <a:lstStyle/>
          <a:p>
            <a:pPr marL="0" indent="0">
              <a:buNone/>
            </a:pPr>
            <a:r>
              <a:rPr lang="en-US" dirty="0" smtClean="0"/>
              <a:t>“</a:t>
            </a:r>
            <a:r>
              <a:rPr lang="en-US" dirty="0"/>
              <a:t>I can now say being, you know, an educator and a, um, a person who studies how people learn and specifically looking at math avoidance that I did avoid math and I still do. I’m trying to overcome that as I’m sure lots of people are. So… for me to take that course, which it was a requirement for a geology, um, BS, I knew that I had to take a (sic) assertiveness in my own education and sit up front and be there or I was not going to succeed. I just knew that personally because of how I am, so. And that’s how the other four girls, the other three girls were as well. You know, we just knew that’s what we wanted to do. We wanted to pass this course</a:t>
            </a:r>
            <a:r>
              <a:rPr lang="en-US" dirty="0" smtClean="0"/>
              <a:t>.”</a:t>
            </a:r>
            <a:endParaRPr lang="en-US" dirty="0"/>
          </a:p>
        </p:txBody>
      </p:sp>
    </p:spTree>
    <p:extLst>
      <p:ext uri="{BB962C8B-B14F-4D97-AF65-F5344CB8AC3E}">
        <p14:creationId xmlns:p14="http://schemas.microsoft.com/office/powerpoint/2010/main" val="3271572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 and the Meaning of Calculus</a:t>
            </a:r>
            <a:endParaRPr lang="en-US" dirty="0"/>
          </a:p>
        </p:txBody>
      </p:sp>
      <p:sp>
        <p:nvSpPr>
          <p:cNvPr id="3" name="Content Placeholder 2"/>
          <p:cNvSpPr>
            <a:spLocks noGrp="1"/>
          </p:cNvSpPr>
          <p:nvPr>
            <p:ph idx="1"/>
          </p:nvPr>
        </p:nvSpPr>
        <p:spPr>
          <a:xfrm>
            <a:off x="457200" y="1600200"/>
            <a:ext cx="7128588" cy="4872421"/>
          </a:xfrm>
        </p:spPr>
        <p:txBody>
          <a:bodyPr>
            <a:normAutofit fontScale="62500" lnSpcReduction="20000"/>
          </a:bodyPr>
          <a:lstStyle/>
          <a:p>
            <a:pPr marL="0" indent="0">
              <a:buNone/>
            </a:pPr>
            <a:r>
              <a:rPr lang="en-US" dirty="0" smtClean="0"/>
              <a:t>“</a:t>
            </a:r>
            <a:r>
              <a:rPr lang="en-US" dirty="0"/>
              <a:t>Somebody says the word logarithm and I say, yeah, man, he made it so clear. (…) And I’ve said this to him, I’ve said it to current and former students in his class, and I’ve said it to people outside of USF. I really felt like I learned more in a ten minute discussion in his class about calculus than I learned in two </a:t>
            </a:r>
            <a:r>
              <a:rPr lang="en-US" dirty="0" smtClean="0"/>
              <a:t>semesters </a:t>
            </a:r>
            <a:r>
              <a:rPr lang="en-US" dirty="0"/>
              <a:t>sitting in calculus math class here at USF. (…) At the end of those two semesters [of engineering calculus 1 and 2], I didn’t know why you do calculus. I never got that a derivative was the slope of a line and that the integral was the area under the slope. Two semesters, I never got that. I… I learned how to take letters and numbers here, and then there was the equal sign, and I had learned how to change those same letters and numbers and make them different over here. And I could do it. I think I got an A or A- in calculus, which I was like, how did I do that? I didn’t understand it at the end. And in ten minutes, when he explained this is why… this is what a derivative, all it is is the slope of a line… oh, the light came on. (…) And… you don’t hear that in a math class. At least if you do, I wasn’t paying attention that day. The same… if they ever said a derivative is the slope of a line? I completely missed that</a:t>
            </a:r>
            <a:r>
              <a:rPr lang="en-US" dirty="0" smtClean="0"/>
              <a:t>.”</a:t>
            </a:r>
            <a:endParaRPr lang="en-US" dirty="0"/>
          </a:p>
        </p:txBody>
      </p:sp>
    </p:spTree>
    <p:extLst>
      <p:ext uri="{BB962C8B-B14F-4D97-AF65-F5344CB8AC3E}">
        <p14:creationId xmlns:p14="http://schemas.microsoft.com/office/powerpoint/2010/main" val="1204650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Medusa Loses Her Fear</a:t>
            </a:r>
            <a:endParaRPr lang="en-US" dirty="0"/>
          </a:p>
        </p:txBody>
      </p:sp>
      <p:sp>
        <p:nvSpPr>
          <p:cNvPr id="3" name="Content Placeholder 2"/>
          <p:cNvSpPr>
            <a:spLocks noGrp="1"/>
          </p:cNvSpPr>
          <p:nvPr>
            <p:ph idx="1"/>
          </p:nvPr>
        </p:nvSpPr>
        <p:spPr>
          <a:xfrm>
            <a:off x="457200" y="1600200"/>
            <a:ext cx="6223518" cy="4872421"/>
          </a:xfrm>
        </p:spPr>
        <p:txBody>
          <a:bodyPr>
            <a:normAutofit fontScale="70000" lnSpcReduction="20000"/>
          </a:bodyPr>
          <a:lstStyle/>
          <a:p>
            <a:pPr marL="0" indent="0">
              <a:buNone/>
            </a:pPr>
            <a:r>
              <a:rPr lang="en-US" dirty="0" smtClean="0"/>
              <a:t>“</a:t>
            </a:r>
            <a:r>
              <a:rPr lang="en-US" dirty="0"/>
              <a:t>The course… allowed me to see mathematics as a tool that I can realistically use in the applications of geoscience instead of viewing calculus etcetera as a separate thing from geology. Um, and it took the fear away. It was a very common theme at the time, um, that, you know, folks felt challenged by a lot of the math courses that they were in. They were having trouble with them. Some of them were even failing them. When these concepts really are quite central to geology. And Len saw them as central, didn’t understand why we weren’t, you know, functioning within both equally well, um, so he look at how those courses are being taught, and how geologists think, and created a course that took the fear out of math, which is huge</a:t>
            </a:r>
            <a:r>
              <a:rPr lang="en-US" dirty="0" smtClean="0"/>
              <a:t>.”</a:t>
            </a:r>
            <a:endParaRPr lang="en-US" dirty="0"/>
          </a:p>
        </p:txBody>
      </p:sp>
    </p:spTree>
    <p:extLst>
      <p:ext uri="{BB962C8B-B14F-4D97-AF65-F5344CB8AC3E}">
        <p14:creationId xmlns:p14="http://schemas.microsoft.com/office/powerpoint/2010/main" val="2605510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Medusa’s Primary Questions</a:t>
            </a:r>
            <a:endParaRPr lang="en-US" dirty="0"/>
          </a:p>
        </p:txBody>
      </p:sp>
      <p:sp>
        <p:nvSpPr>
          <p:cNvPr id="3" name="Content Placeholder 2"/>
          <p:cNvSpPr>
            <a:spLocks noGrp="1"/>
          </p:cNvSpPr>
          <p:nvPr>
            <p:ph idx="1"/>
          </p:nvPr>
        </p:nvSpPr>
        <p:spPr>
          <a:xfrm>
            <a:off x="457199" y="1600200"/>
            <a:ext cx="7025951" cy="5257799"/>
          </a:xfrm>
        </p:spPr>
        <p:txBody>
          <a:bodyPr>
            <a:normAutofit fontScale="55000" lnSpcReduction="20000"/>
          </a:bodyPr>
          <a:lstStyle/>
          <a:p>
            <a:pPr marL="0" indent="0">
              <a:buNone/>
            </a:pPr>
            <a:r>
              <a:rPr lang="en-US" dirty="0" smtClean="0"/>
              <a:t>“</a:t>
            </a:r>
            <a:r>
              <a:rPr lang="en-US" dirty="0"/>
              <a:t>Well, he answered what I call the primary questions. Which actually may be a concept I got from Len, I don’t remember where I got it, it very well could have been Len. Primary questions being “so what?” and “who cares?” So, um, he went back to relating to the concepts that geologists work with every day. You know, a derivative is change over time, that’s all it is. Geology is change over time. Almost everything we look at in geology is change over time. Until he said that to me, in that sentence, I had never seen it, I had not seen a derivative that way, and I had not really applied, oh, that’s why I might want to use that in geology. Why this, the… the mathematics and the computations are so inherent in the application of geoscience. Um, and so he firstly made it relevant for us, and secondly, was able to get to the nuts and bolts of how you use it instead of just fluttering about with the theory that a lot of the courses were doing. You know, um, a… this is more physics than calculus, etcetera, but you know, a ball’s coming at you at a certain angle, and if somebody hits the ball, how’s it going to go? Well, you know, in my mind, the answer to that was ‘home run’. You know, I didn’t… the nitty gritty of that didn’t matter to me, and Len was able, um, to help me understand exactly why I would want to know that. And why I would want to use these tools to get there. So it… he… he… made it a tool that I can use, and made it something I wasn’t afraid to use, and made it something I was excited to use and felt empowered by instead of somewhat fearful of</a:t>
            </a:r>
            <a:r>
              <a:rPr lang="en-US" dirty="0" smtClean="0"/>
              <a:t>.”</a:t>
            </a:r>
            <a:endParaRPr lang="en-US" dirty="0"/>
          </a:p>
        </p:txBody>
      </p:sp>
    </p:spTree>
    <p:extLst>
      <p:ext uri="{BB962C8B-B14F-4D97-AF65-F5344CB8AC3E}">
        <p14:creationId xmlns:p14="http://schemas.microsoft.com/office/powerpoint/2010/main" val="398332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Geology</a:t>
            </a:r>
            <a:endParaRPr lang="en-US" dirty="0"/>
          </a:p>
        </p:txBody>
      </p:sp>
      <p:sp>
        <p:nvSpPr>
          <p:cNvPr id="3" name="Content Placeholder 2"/>
          <p:cNvSpPr>
            <a:spLocks noGrp="1"/>
          </p:cNvSpPr>
          <p:nvPr>
            <p:ph idx="1"/>
          </p:nvPr>
        </p:nvSpPr>
        <p:spPr>
          <a:xfrm>
            <a:off x="457200" y="1600200"/>
            <a:ext cx="5673012" cy="4872421"/>
          </a:xfrm>
        </p:spPr>
        <p:txBody>
          <a:bodyPr>
            <a:normAutofit fontScale="92500" lnSpcReduction="20000"/>
          </a:bodyPr>
          <a:lstStyle/>
          <a:p>
            <a:r>
              <a:rPr lang="en-US" dirty="0" smtClean="0"/>
              <a:t>Capstone course taught by LV for 20 years; started by student demand, then required after faculty assessment of needs (quantitatively literate geology graduates). </a:t>
            </a:r>
          </a:p>
          <a:p>
            <a:r>
              <a:rPr lang="en-US" dirty="0" smtClean="0"/>
              <a:t>Infuses QL into geology to solve problems. (Vacher 2000)</a:t>
            </a:r>
          </a:p>
          <a:p>
            <a:r>
              <a:rPr lang="en-US" dirty="0" smtClean="0"/>
              <a:t>Requires calculus 1 as </a:t>
            </a:r>
            <a:r>
              <a:rPr lang="en-US" dirty="0" err="1" smtClean="0"/>
              <a:t>prereq</a:t>
            </a:r>
            <a:r>
              <a:rPr lang="en-US" dirty="0" smtClean="0"/>
              <a:t> but isn’t calculus based course.</a:t>
            </a:r>
          </a:p>
          <a:p>
            <a:r>
              <a:rPr lang="en-US" dirty="0" smtClean="0"/>
              <a:t>Does it achieve outcome? How? </a:t>
            </a:r>
          </a:p>
          <a:p>
            <a:endParaRPr lang="en-US" dirty="0" smtClean="0"/>
          </a:p>
          <a:p>
            <a:endParaRPr lang="en-US" dirty="0"/>
          </a:p>
        </p:txBody>
      </p:sp>
    </p:spTree>
    <p:extLst>
      <p:ext uri="{BB962C8B-B14F-4D97-AF65-F5344CB8AC3E}">
        <p14:creationId xmlns:p14="http://schemas.microsoft.com/office/powerpoint/2010/main" val="9919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Uses – John Doe</a:t>
            </a:r>
            <a:endParaRPr lang="en-US" dirty="0"/>
          </a:p>
        </p:txBody>
      </p:sp>
      <p:sp>
        <p:nvSpPr>
          <p:cNvPr id="3" name="Content Placeholder 2"/>
          <p:cNvSpPr>
            <a:spLocks noGrp="1"/>
          </p:cNvSpPr>
          <p:nvPr>
            <p:ph idx="1"/>
          </p:nvPr>
        </p:nvSpPr>
        <p:spPr>
          <a:xfrm>
            <a:off x="457200" y="1600200"/>
            <a:ext cx="7137918" cy="4872421"/>
          </a:xfrm>
        </p:spPr>
        <p:txBody>
          <a:bodyPr>
            <a:normAutofit fontScale="92500" lnSpcReduction="20000"/>
          </a:bodyPr>
          <a:lstStyle/>
          <a:p>
            <a:pPr marL="0" indent="0">
              <a:buNone/>
            </a:pPr>
            <a:r>
              <a:rPr lang="en-US" dirty="0" smtClean="0"/>
              <a:t>“</a:t>
            </a:r>
            <a:r>
              <a:rPr lang="en-US" dirty="0"/>
              <a:t>I think, um, what the course did was make us wary of statements like “greater than” or “percent more”. Um, Dr. Vacher has a very, um, strict policy on using certain phrases to describe something, um, so description of percent more should mean, you know, percent more than and that was actually a small segment of his course, so I think what it made us, what it makes me do is when someone says something like that or a statistical phrase, um, I think about it and say, “is that what they really mean”, because I know mistakes are made all the time</a:t>
            </a:r>
            <a:r>
              <a:rPr lang="en-US" dirty="0" smtClean="0"/>
              <a:t>.”</a:t>
            </a:r>
            <a:endParaRPr lang="en-US" dirty="0"/>
          </a:p>
        </p:txBody>
      </p:sp>
    </p:spTree>
    <p:extLst>
      <p:ext uri="{BB962C8B-B14F-4D97-AF65-F5344CB8AC3E}">
        <p14:creationId xmlns:p14="http://schemas.microsoft.com/office/powerpoint/2010/main" val="34772813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Smith and Quantitative Literacy</a:t>
            </a:r>
            <a:endParaRPr lang="en-US" dirty="0"/>
          </a:p>
        </p:txBody>
      </p:sp>
      <p:sp>
        <p:nvSpPr>
          <p:cNvPr id="3" name="Content Placeholder 2"/>
          <p:cNvSpPr>
            <a:spLocks noGrp="1"/>
          </p:cNvSpPr>
          <p:nvPr>
            <p:ph idx="1"/>
          </p:nvPr>
        </p:nvSpPr>
        <p:spPr>
          <a:xfrm>
            <a:off x="457200" y="1600200"/>
            <a:ext cx="7352522" cy="4872421"/>
          </a:xfrm>
        </p:spPr>
        <p:txBody>
          <a:bodyPr>
            <a:normAutofit fontScale="77500" lnSpcReduction="20000"/>
          </a:bodyPr>
          <a:lstStyle/>
          <a:p>
            <a:pPr marL="0" indent="0">
              <a:buNone/>
            </a:pPr>
            <a:r>
              <a:rPr lang="en-US" dirty="0" smtClean="0"/>
              <a:t>“It </a:t>
            </a:r>
            <a:r>
              <a:rPr lang="en-US" dirty="0"/>
              <a:t>[QL] sort of pervades… everything, you know? So it has impacted my personal life, for the better, of course, but things like that, you know? I’ll go into the store, I’m trying to, you know, get a deal on lemons, you know, I’m looking at it, and I’ll go, what’s the price per ounce here? You know, should I get the big lemons or the small lemons? You know, get the bag of lemons or should I buy them individually, you know? And it… the wheels start turning automatically now, you know, whereas I used to just, oh, $2, $1, I’ll get the $1 bag, you know? But it’s stuff like that happens all the time. All the time. You’ve got to think ahead, and you know, just analyze things. I’ve become a more analytical person because of it, you know</a:t>
            </a:r>
            <a:r>
              <a:rPr lang="en-US" dirty="0" smtClean="0"/>
              <a:t>?”</a:t>
            </a:r>
            <a:endParaRPr lang="en-US" dirty="0"/>
          </a:p>
        </p:txBody>
      </p:sp>
    </p:spTree>
    <p:extLst>
      <p:ext uri="{BB962C8B-B14F-4D97-AF65-F5344CB8AC3E}">
        <p14:creationId xmlns:p14="http://schemas.microsoft.com/office/powerpoint/2010/main" val="3411099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pic>
        <p:nvPicPr>
          <p:cNvPr id="4" name="Content Placeholder 3"/>
          <p:cNvPicPr>
            <a:picLocks noGrp="1" noChangeAspect="1"/>
          </p:cNvPicPr>
          <p:nvPr>
            <p:ph idx="1"/>
          </p:nvPr>
        </p:nvPicPr>
        <p:blipFill>
          <a:blip r:embed="rId2"/>
          <a:stretch>
            <a:fillRect/>
          </a:stretch>
        </p:blipFill>
        <p:spPr>
          <a:xfrm>
            <a:off x="1017038" y="1203648"/>
            <a:ext cx="4404049" cy="5999585"/>
          </a:xfrm>
          <a:prstGeom prst="rect">
            <a:avLst/>
          </a:prstGeom>
        </p:spPr>
      </p:pic>
      <p:sp>
        <p:nvSpPr>
          <p:cNvPr id="3" name="TextBox 2"/>
          <p:cNvSpPr txBox="1"/>
          <p:nvPr/>
        </p:nvSpPr>
        <p:spPr>
          <a:xfrm>
            <a:off x="5621152" y="4417995"/>
            <a:ext cx="3522848" cy="246221"/>
          </a:xfrm>
          <a:prstGeom prst="rect">
            <a:avLst/>
          </a:prstGeom>
          <a:noFill/>
        </p:spPr>
        <p:txBody>
          <a:bodyPr wrap="square" rtlCol="0">
            <a:spAutoFit/>
          </a:bodyPr>
          <a:lstStyle/>
          <a:p>
            <a:r>
              <a:rPr lang="en-US" sz="1000" dirty="0" smtClean="0"/>
              <a:t>Knowledge/Capacities/Traits</a:t>
            </a:r>
            <a:endParaRPr lang="en-US" sz="1000" dirty="0"/>
          </a:p>
        </p:txBody>
      </p:sp>
    </p:spTree>
    <p:extLst>
      <p:ext uri="{BB962C8B-B14F-4D97-AF65-F5344CB8AC3E}">
        <p14:creationId xmlns:p14="http://schemas.microsoft.com/office/powerpoint/2010/main" val="3341006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pic>
        <p:nvPicPr>
          <p:cNvPr id="4" name="Content Placeholder 3"/>
          <p:cNvPicPr>
            <a:picLocks noGrp="1" noChangeAspect="1"/>
          </p:cNvPicPr>
          <p:nvPr>
            <p:ph idx="1"/>
          </p:nvPr>
        </p:nvPicPr>
        <p:blipFill>
          <a:blip r:embed="rId2"/>
          <a:stretch>
            <a:fillRect/>
          </a:stretch>
        </p:blipFill>
        <p:spPr>
          <a:xfrm>
            <a:off x="457199" y="1296955"/>
            <a:ext cx="4618653" cy="5355772"/>
          </a:xfrm>
          <a:prstGeom prst="rect">
            <a:avLst/>
          </a:prstGeom>
        </p:spPr>
      </p:pic>
    </p:spTree>
    <p:extLst>
      <p:ext uri="{BB962C8B-B14F-4D97-AF65-F5344CB8AC3E}">
        <p14:creationId xmlns:p14="http://schemas.microsoft.com/office/powerpoint/2010/main" val="4070848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Background and Introduction</a:t>
            </a:r>
          </a:p>
          <a:p>
            <a:r>
              <a:rPr lang="en-US" dirty="0" smtClean="0"/>
              <a:t>Methods/IRB</a:t>
            </a:r>
            <a:endParaRPr lang="en-US" dirty="0"/>
          </a:p>
          <a:p>
            <a:r>
              <a:rPr lang="en-US" dirty="0" smtClean="0"/>
              <a:t>Results</a:t>
            </a:r>
          </a:p>
          <a:p>
            <a:r>
              <a:rPr lang="en-US" dirty="0" smtClean="0"/>
              <a:t>Analysis</a:t>
            </a:r>
          </a:p>
          <a:p>
            <a:r>
              <a:rPr lang="en-US" dirty="0"/>
              <a:t>Outcomes</a:t>
            </a:r>
          </a:p>
          <a:p>
            <a:r>
              <a:rPr lang="en-US" dirty="0" smtClean="0"/>
              <a:t>Reflexivity (Limitations)</a:t>
            </a:r>
          </a:p>
          <a:p>
            <a:r>
              <a:rPr lang="en-US" dirty="0" smtClean="0"/>
              <a:t>Conclusions/Next Steps</a:t>
            </a:r>
          </a:p>
          <a:p>
            <a:r>
              <a:rPr lang="en-US" dirty="0" smtClean="0"/>
              <a:t>Questions</a:t>
            </a:r>
          </a:p>
          <a:p>
            <a:endParaRPr lang="en-US" dirty="0" smtClean="0"/>
          </a:p>
          <a:p>
            <a:endParaRPr lang="en-US" dirty="0"/>
          </a:p>
        </p:txBody>
      </p:sp>
    </p:spTree>
    <p:extLst>
      <p:ext uri="{BB962C8B-B14F-4D97-AF65-F5344CB8AC3E}">
        <p14:creationId xmlns:p14="http://schemas.microsoft.com/office/powerpoint/2010/main" val="8033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Project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Qualitative study introduces work – this study</a:t>
            </a:r>
          </a:p>
          <a:p>
            <a:pPr marL="514350" indent="-514350">
              <a:buFont typeface="+mj-lt"/>
              <a:buAutoNum type="arabicPeriod"/>
            </a:pPr>
            <a:r>
              <a:rPr lang="en-US" dirty="0" smtClean="0"/>
              <a:t>Wider mixed methods work – dissertation – to confirm and expand on the findings here.</a:t>
            </a:r>
          </a:p>
          <a:p>
            <a:pPr marL="514350" indent="-514350">
              <a:buFont typeface="+mj-lt"/>
              <a:buAutoNum type="arabicPeriod"/>
            </a:pPr>
            <a:r>
              <a:rPr lang="en-US" dirty="0" smtClean="0"/>
              <a:t>Results of all studies to be applied to improve the course and disseminate to more campuses. </a:t>
            </a:r>
          </a:p>
        </p:txBody>
      </p:sp>
    </p:spTree>
    <p:extLst>
      <p:ext uri="{BB962C8B-B14F-4D97-AF65-F5344CB8AC3E}">
        <p14:creationId xmlns:p14="http://schemas.microsoft.com/office/powerpoint/2010/main" val="5098196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Thesis/Research Questions </a:t>
            </a:r>
            <a:endParaRPr lang="en-US" dirty="0"/>
          </a:p>
        </p:txBody>
      </p:sp>
      <p:sp>
        <p:nvSpPr>
          <p:cNvPr id="3" name="Content Placeholder 2"/>
          <p:cNvSpPr>
            <a:spLocks noGrp="1"/>
          </p:cNvSpPr>
          <p:nvPr>
            <p:ph idx="1"/>
          </p:nvPr>
        </p:nvSpPr>
        <p:spPr>
          <a:xfrm>
            <a:off x="457200" y="1600200"/>
            <a:ext cx="6186196" cy="4872421"/>
          </a:xfrm>
        </p:spPr>
        <p:txBody>
          <a:bodyPr/>
          <a:lstStyle/>
          <a:p>
            <a:pPr marL="0" indent="0">
              <a:buNone/>
            </a:pPr>
            <a:endParaRPr lang="en-US" dirty="0" smtClean="0"/>
          </a:p>
          <a:p>
            <a:r>
              <a:rPr lang="en-US" dirty="0" smtClean="0"/>
              <a:t>What do alumni who took the course remember 3-20 years later?</a:t>
            </a:r>
          </a:p>
          <a:p>
            <a:r>
              <a:rPr lang="en-US" dirty="0" smtClean="0"/>
              <a:t>What do they use from the course?</a:t>
            </a:r>
          </a:p>
          <a:p>
            <a:r>
              <a:rPr lang="en-US" dirty="0" smtClean="0"/>
              <a:t>What would they recommend that students need to learn to be successful professionally?</a:t>
            </a:r>
            <a:endParaRPr lang="en-US" dirty="0"/>
          </a:p>
        </p:txBody>
      </p:sp>
    </p:spTree>
    <p:extLst>
      <p:ext uri="{BB962C8B-B14F-4D97-AF65-F5344CB8AC3E}">
        <p14:creationId xmlns:p14="http://schemas.microsoft.com/office/powerpoint/2010/main" val="27570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600200"/>
            <a:ext cx="7072604" cy="4872421"/>
          </a:xfrm>
        </p:spPr>
        <p:txBody>
          <a:bodyPr>
            <a:normAutofit lnSpcReduction="10000"/>
          </a:bodyPr>
          <a:lstStyle/>
          <a:p>
            <a:r>
              <a:rPr lang="en-US" dirty="0"/>
              <a:t>Eligibility:</a:t>
            </a:r>
          </a:p>
          <a:p>
            <a:pPr lvl="1"/>
            <a:r>
              <a:rPr lang="en-US" dirty="0"/>
              <a:t>USF Geology </a:t>
            </a:r>
            <a:r>
              <a:rPr lang="en-US" dirty="0" smtClean="0"/>
              <a:t>graduate (BS level)</a:t>
            </a:r>
            <a:endParaRPr lang="en-US" dirty="0"/>
          </a:p>
          <a:p>
            <a:pPr lvl="1"/>
            <a:r>
              <a:rPr lang="en-US" dirty="0"/>
              <a:t>Took and passed course</a:t>
            </a:r>
          </a:p>
          <a:p>
            <a:pPr lvl="1"/>
            <a:r>
              <a:rPr lang="en-US" dirty="0" smtClean="0"/>
              <a:t>Professionally successful </a:t>
            </a:r>
            <a:r>
              <a:rPr lang="en-US" dirty="0"/>
              <a:t>(subjective – LV opinion only)</a:t>
            </a:r>
          </a:p>
          <a:p>
            <a:pPr lvl="1"/>
            <a:r>
              <a:rPr lang="en-US" dirty="0"/>
              <a:t>Represent public/private/academic sectors collectively</a:t>
            </a:r>
          </a:p>
          <a:p>
            <a:r>
              <a:rPr lang="en-US" dirty="0" smtClean="0"/>
              <a:t>Identified pool of candidates (20) for contact using approved email script</a:t>
            </a:r>
          </a:p>
          <a:p>
            <a:r>
              <a:rPr lang="en-US" dirty="0" smtClean="0"/>
              <a:t>Semi-structured </a:t>
            </a:r>
            <a:r>
              <a:rPr lang="en-US" dirty="0"/>
              <a:t>interviews (10</a:t>
            </a:r>
            <a:r>
              <a:rPr lang="en-US" dirty="0" smtClean="0"/>
              <a:t>)</a:t>
            </a:r>
          </a:p>
        </p:txBody>
      </p:sp>
    </p:spTree>
    <p:extLst>
      <p:ext uri="{BB962C8B-B14F-4D97-AF65-F5344CB8AC3E}">
        <p14:creationId xmlns:p14="http://schemas.microsoft.com/office/powerpoint/2010/main" val="40395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600200"/>
            <a:ext cx="7119257" cy="4872421"/>
          </a:xfrm>
        </p:spPr>
        <p:txBody>
          <a:bodyPr/>
          <a:lstStyle/>
          <a:p>
            <a:r>
              <a:rPr lang="en-US" dirty="0" smtClean="0"/>
              <a:t>Narrative Inquiry Framework</a:t>
            </a:r>
            <a:endParaRPr lang="en-US" dirty="0" smtClean="0"/>
          </a:p>
          <a:p>
            <a:r>
              <a:rPr lang="en-US" dirty="0" smtClean="0"/>
              <a:t>Three </a:t>
            </a:r>
            <a:r>
              <a:rPr lang="en-US" dirty="0" smtClean="0"/>
              <a:t>structured questions:</a:t>
            </a:r>
          </a:p>
          <a:p>
            <a:pPr lvl="1"/>
            <a:r>
              <a:rPr lang="en-US" dirty="0" smtClean="0"/>
              <a:t>What do you remember from CG course?</a:t>
            </a:r>
          </a:p>
          <a:p>
            <a:pPr lvl="1"/>
            <a:r>
              <a:rPr lang="en-US" dirty="0" smtClean="0"/>
              <a:t>What from course did you use professionally or personally?</a:t>
            </a:r>
          </a:p>
          <a:p>
            <a:pPr lvl="1"/>
            <a:r>
              <a:rPr lang="en-US" dirty="0" smtClean="0"/>
              <a:t>What would you like to see students learning in course that would help them succeed professionally after graduation?</a:t>
            </a:r>
          </a:p>
          <a:p>
            <a:r>
              <a:rPr lang="en-US" dirty="0" smtClean="0"/>
              <a:t>Follow-up questions permitted.</a:t>
            </a:r>
            <a:endParaRPr lang="en-US" dirty="0"/>
          </a:p>
        </p:txBody>
      </p:sp>
    </p:spTree>
    <p:extLst>
      <p:ext uri="{BB962C8B-B14F-4D97-AF65-F5344CB8AC3E}">
        <p14:creationId xmlns:p14="http://schemas.microsoft.com/office/powerpoint/2010/main" val="41552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4102</Words>
  <Application>Microsoft Office PowerPoint</Application>
  <PresentationFormat>On-screen Show (4:3)</PresentationFormat>
  <Paragraphs>231</Paragraphs>
  <Slides>54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8" baseType="lpstr">
      <vt:lpstr>Arial</vt:lpstr>
      <vt:lpstr>Calibri</vt:lpstr>
      <vt:lpstr>Office Theme</vt:lpstr>
      <vt:lpstr>Worksheet</vt:lpstr>
      <vt:lpstr>Alumni Narratives on Computational Geology (Spring 1997 – Fall 2013)</vt:lpstr>
      <vt:lpstr>Quantitative Literacy</vt:lpstr>
      <vt:lpstr>Needs of the Geoscience Field</vt:lpstr>
      <vt:lpstr>Needs of the Geoscience Field</vt:lpstr>
      <vt:lpstr>Computational Geology</vt:lpstr>
      <vt:lpstr>Long Term Project</vt:lpstr>
      <vt:lpstr>Thesis/Research Questions </vt:lpstr>
      <vt:lpstr>Methods</vt:lpstr>
      <vt:lpstr>Methods</vt:lpstr>
      <vt:lpstr>IRB e22615</vt:lpstr>
      <vt:lpstr>Interviewees</vt:lpstr>
      <vt:lpstr>Interviewees</vt:lpstr>
      <vt:lpstr>Results</vt:lpstr>
      <vt:lpstr>Timeline</vt:lpstr>
      <vt:lpstr>Course Structure Evolution</vt:lpstr>
      <vt:lpstr>Medusa and Flexible Syllabus</vt:lpstr>
      <vt:lpstr>Common Course Experiences</vt:lpstr>
      <vt:lpstr>Jam and Innumeracy</vt:lpstr>
      <vt:lpstr>Common Course Uses (condensed)</vt:lpstr>
      <vt:lpstr>Sunshine and the New Car</vt:lpstr>
      <vt:lpstr>Common Suggestions for Class</vt:lpstr>
      <vt:lpstr>Negative Comments</vt:lpstr>
      <vt:lpstr>Analysis</vt:lpstr>
      <vt:lpstr>Analysis – first 2 pages of samples</vt:lpstr>
      <vt:lpstr>Analysis</vt:lpstr>
      <vt:lpstr>Why are career groups different?</vt:lpstr>
      <vt:lpstr>Outcomes</vt:lpstr>
      <vt:lpstr>Knowledge/Facts</vt:lpstr>
      <vt:lpstr>Knowledge/Concepts</vt:lpstr>
      <vt:lpstr>Skills/Capacities</vt:lpstr>
      <vt:lpstr>Traits</vt:lpstr>
      <vt:lpstr>Reflexivity (Limitations)</vt:lpstr>
      <vt:lpstr>Conclusions</vt:lpstr>
      <vt:lpstr>What Next?</vt:lpstr>
      <vt:lpstr>About that index card</vt:lpstr>
      <vt:lpstr>Acknowledgements</vt:lpstr>
      <vt:lpstr>PowerPoint Presentation</vt:lpstr>
      <vt:lpstr>Module Example (Crater Lake)</vt:lpstr>
      <vt:lpstr>What would unsuccessful say?</vt:lpstr>
      <vt:lpstr>So, what good is it?</vt:lpstr>
      <vt:lpstr>So, what good is it?</vt:lpstr>
      <vt:lpstr>DBER</vt:lpstr>
      <vt:lpstr>Common Experiences – Napkin Math</vt:lpstr>
      <vt:lpstr>John Smith – Thinking</vt:lpstr>
      <vt:lpstr>Sunshine and the FRB</vt:lpstr>
      <vt:lpstr>Sunshine and Math Avoidance</vt:lpstr>
      <vt:lpstr>Jam and the Meaning of Calculus</vt:lpstr>
      <vt:lpstr>Medusa Loses Her Fear</vt:lpstr>
      <vt:lpstr>Medusa’s Primary Questions</vt:lpstr>
      <vt:lpstr>Unique Uses – John Doe</vt:lpstr>
      <vt:lpstr>John Smith and Quantitative Literacy</vt:lpstr>
      <vt:lpstr>Outcomes</vt:lpstr>
      <vt:lpstr>Outcomes</vt:lpstr>
      <vt:lpstr>Outline</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Todd</dc:creator>
  <cp:lastModifiedBy>geosci</cp:lastModifiedBy>
  <cp:revision>94</cp:revision>
  <cp:lastPrinted>2016-06-07T16:04:46Z</cp:lastPrinted>
  <dcterms:created xsi:type="dcterms:W3CDTF">2012-01-11T14:20:13Z</dcterms:created>
  <dcterms:modified xsi:type="dcterms:W3CDTF">2016-06-08T12:21:57Z</dcterms:modified>
</cp:coreProperties>
</file>