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2"/>
  </p:notesMasterIdLst>
  <p:sldIdLst>
    <p:sldId id="256" r:id="rId7"/>
    <p:sldId id="288" r:id="rId8"/>
    <p:sldId id="257" r:id="rId9"/>
    <p:sldId id="258" r:id="rId10"/>
    <p:sldId id="264" r:id="rId11"/>
    <p:sldId id="263" r:id="rId12"/>
    <p:sldId id="259" r:id="rId13"/>
    <p:sldId id="277" r:id="rId14"/>
    <p:sldId id="268" r:id="rId15"/>
    <p:sldId id="272" r:id="rId16"/>
    <p:sldId id="273" r:id="rId17"/>
    <p:sldId id="274" r:id="rId18"/>
    <p:sldId id="275" r:id="rId19"/>
    <p:sldId id="276" r:id="rId20"/>
    <p:sldId id="279" r:id="rId21"/>
    <p:sldId id="280" r:id="rId22"/>
    <p:sldId id="281" r:id="rId23"/>
    <p:sldId id="289" r:id="rId24"/>
    <p:sldId id="282" r:id="rId25"/>
    <p:sldId id="283" r:id="rId26"/>
    <p:sldId id="284" r:id="rId27"/>
    <p:sldId id="270" r:id="rId28"/>
    <p:sldId id="271" r:id="rId29"/>
    <p:sldId id="287" r:id="rId30"/>
    <p:sldId id="278" r:id="rId31"/>
    <p:sldId id="260" r:id="rId32"/>
    <p:sldId id="285" r:id="rId33"/>
    <p:sldId id="286" r:id="rId34"/>
    <p:sldId id="269" r:id="rId35"/>
    <p:sldId id="261" r:id="rId36"/>
    <p:sldId id="265" r:id="rId37"/>
    <p:sldId id="262" r:id="rId38"/>
    <p:sldId id="266" r:id="rId39"/>
    <p:sldId id="267"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sorterViewPr>
    <p:cViewPr>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1AF3C-564E-44F0-A65D-E3AAB4D40014}"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26859-6CB3-45EF-9873-EC5F317E5E40}" type="slidenum">
              <a:rPr lang="en-US" smtClean="0"/>
              <a:t>‹#›</a:t>
            </a:fld>
            <a:endParaRPr lang="en-US"/>
          </a:p>
        </p:txBody>
      </p:sp>
    </p:spTree>
    <p:extLst>
      <p:ext uri="{BB962C8B-B14F-4D97-AF65-F5344CB8AC3E}">
        <p14:creationId xmlns:p14="http://schemas.microsoft.com/office/powerpoint/2010/main" val="30903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7190FF-0855-4B32-B512-1DAACBAD319C}" type="slidenum">
              <a:rPr lang="en-US" altLang="en-US">
                <a:solidFill>
                  <a:srgbClr val="000000"/>
                </a:solidFill>
              </a:rPr>
              <a:pPr>
                <a:spcBef>
                  <a:spcPct val="0"/>
                </a:spcBef>
              </a:pPr>
              <a:t>10</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072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0CA348-7603-4A6E-ABE4-544024AFB8CB}" type="slidenum">
              <a:rPr lang="en-US" altLang="en-US">
                <a:solidFill>
                  <a:srgbClr val="000000"/>
                </a:solidFill>
              </a:rPr>
              <a:pPr>
                <a:spcBef>
                  <a:spcPct val="0"/>
                </a:spcBef>
              </a:pPr>
              <a:t>11</a:t>
            </a:fld>
            <a:endParaRPr lang="en-US" altLang="en-US">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4114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A9ACCB-66E7-4AB4-8877-826183420589}" type="slidenum">
              <a:rPr lang="en-US" altLang="en-US">
                <a:solidFill>
                  <a:srgbClr val="000000"/>
                </a:solidFill>
              </a:rPr>
              <a:pPr>
                <a:spcBef>
                  <a:spcPct val="0"/>
                </a:spcBef>
              </a:pPr>
              <a:t>12</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139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28E1B7-DDD6-45F3-A08B-D3CCB0F07CE2}" type="slidenum">
              <a:rPr lang="en-US" altLang="en-US">
                <a:solidFill>
                  <a:srgbClr val="000000"/>
                </a:solidFill>
              </a:rPr>
              <a:pPr>
                <a:spcBef>
                  <a:spcPct val="0"/>
                </a:spcBef>
              </a:pPr>
              <a:t>13</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249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B694CA-F087-44A7-B2D1-27E3ABFCFEC3}" type="slidenum">
              <a:rPr lang="en-US" altLang="en-US">
                <a:solidFill>
                  <a:srgbClr val="000000"/>
                </a:solidFill>
              </a:rPr>
              <a:pPr>
                <a:spcBef>
                  <a:spcPct val="0"/>
                </a:spcBef>
              </a:pPr>
              <a:t>14</a:t>
            </a:fld>
            <a:endParaRPr lang="en-US" altLang="en-US">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160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5"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4098" name="AutoShape 2"/>
          <p:cNvSpPr>
            <a:spLocks noGrp="1" noChangeArrowheads="1"/>
          </p:cNvSpPr>
          <p:nvPr>
            <p:ph type="ctrTitle"/>
          </p:nvPr>
        </p:nvSpPr>
        <p:spPr>
          <a:xfrm>
            <a:off x="2724151" y="1480355"/>
            <a:ext cx="6054327" cy="822305"/>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4099" name="Rectangle 3"/>
          <p:cNvSpPr>
            <a:spLocks noGrp="1" noChangeArrowheads="1"/>
          </p:cNvSpPr>
          <p:nvPr>
            <p:ph type="subTitle" idx="1"/>
          </p:nvPr>
        </p:nvSpPr>
        <p:spPr>
          <a:xfrm>
            <a:off x="1727200" y="2895600"/>
            <a:ext cx="85344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3E5FFA5-7A9D-4784-ACC0-E53017FEE4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35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A6C29-C235-4849-A4E3-2C8262B6D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025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22238"/>
            <a:ext cx="287020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 y="122238"/>
            <a:ext cx="84074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2FA4B7-6430-402A-87F1-D147DB83A6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92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5"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4098" name="AutoShape 2"/>
          <p:cNvSpPr>
            <a:spLocks noGrp="1" noChangeArrowheads="1"/>
          </p:cNvSpPr>
          <p:nvPr>
            <p:ph type="ctrTitle"/>
          </p:nvPr>
        </p:nvSpPr>
        <p:spPr>
          <a:xfrm>
            <a:off x="2724151" y="1480355"/>
            <a:ext cx="6054327" cy="822305"/>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4099" name="Rectangle 3"/>
          <p:cNvSpPr>
            <a:spLocks noGrp="1" noChangeArrowheads="1"/>
          </p:cNvSpPr>
          <p:nvPr>
            <p:ph type="subTitle" idx="1"/>
          </p:nvPr>
        </p:nvSpPr>
        <p:spPr>
          <a:xfrm>
            <a:off x="1727200" y="2895600"/>
            <a:ext cx="85344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3E5FFA5-7A9D-4784-ACC0-E53017FEE4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688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7040B-E33D-4A93-AEA5-C868DFE006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625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C8A07-21E3-4158-899C-EFA0DEAE13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916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3B7D0-1F4A-44A7-9622-7F63288DD2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004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0262A-5E79-410C-AEA5-8C01F4CEFA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557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E84863-9F31-4A95-88F4-8ED2CD4F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862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35AC0-99DC-44F1-B2FE-4A5701EA53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3610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B8A14-1667-4B54-B427-3FB23C99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905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7040B-E33D-4A93-AEA5-C868DFE006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09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94BCC-023C-4AEA-95EB-57353FBFF9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2462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A6C29-C235-4849-A4E3-2C8262B6D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996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22238"/>
            <a:ext cx="287020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 y="122238"/>
            <a:ext cx="84074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2FA4B7-6430-402A-87F1-D147DB83A6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2445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5"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4098" name="AutoShape 2"/>
          <p:cNvSpPr>
            <a:spLocks noGrp="1" noChangeArrowheads="1"/>
          </p:cNvSpPr>
          <p:nvPr>
            <p:ph type="ctrTitle"/>
          </p:nvPr>
        </p:nvSpPr>
        <p:spPr>
          <a:xfrm>
            <a:off x="2724151" y="1480355"/>
            <a:ext cx="6054327" cy="822305"/>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4099" name="Rectangle 3"/>
          <p:cNvSpPr>
            <a:spLocks noGrp="1" noChangeArrowheads="1"/>
          </p:cNvSpPr>
          <p:nvPr>
            <p:ph type="subTitle" idx="1"/>
          </p:nvPr>
        </p:nvSpPr>
        <p:spPr>
          <a:xfrm>
            <a:off x="1727200" y="2895600"/>
            <a:ext cx="85344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3E5FFA5-7A9D-4784-ACC0-E53017FEE4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3410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7040B-E33D-4A93-AEA5-C868DFE006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3568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C8A07-21E3-4158-899C-EFA0DEAE13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559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3B7D0-1F4A-44A7-9622-7F63288DD2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3482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0262A-5E79-410C-AEA5-8C01F4CEFA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641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E84863-9F31-4A95-88F4-8ED2CD4F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4031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35AC0-99DC-44F1-B2FE-4A5701EA53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289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C8A07-21E3-4158-899C-EFA0DEAE13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79693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B8A14-1667-4B54-B427-3FB23C99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6710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94BCC-023C-4AEA-95EB-57353FBFF9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1556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A6C29-C235-4849-A4E3-2C8262B6D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353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22238"/>
            <a:ext cx="287020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 y="122238"/>
            <a:ext cx="84074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2FA4B7-6430-402A-87F1-D147DB83A6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2123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5"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4098" name="AutoShape 2"/>
          <p:cNvSpPr>
            <a:spLocks noGrp="1" noChangeArrowheads="1"/>
          </p:cNvSpPr>
          <p:nvPr>
            <p:ph type="ctrTitle"/>
          </p:nvPr>
        </p:nvSpPr>
        <p:spPr>
          <a:xfrm>
            <a:off x="2724151" y="1480355"/>
            <a:ext cx="6054327" cy="822305"/>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4099" name="Rectangle 3"/>
          <p:cNvSpPr>
            <a:spLocks noGrp="1" noChangeArrowheads="1"/>
          </p:cNvSpPr>
          <p:nvPr>
            <p:ph type="subTitle" idx="1"/>
          </p:nvPr>
        </p:nvSpPr>
        <p:spPr>
          <a:xfrm>
            <a:off x="1727200" y="2895600"/>
            <a:ext cx="85344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3E5FFA5-7A9D-4784-ACC0-E53017FEE4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251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7040B-E33D-4A93-AEA5-C868DFE006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1008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C8A07-21E3-4158-899C-EFA0DEAE13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5920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3B7D0-1F4A-44A7-9622-7F63288DD2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4171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0262A-5E79-410C-AEA5-8C01F4CEFA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6485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E84863-9F31-4A95-88F4-8ED2CD4F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241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3B7D0-1F4A-44A7-9622-7F63288DD2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4089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35AC0-99DC-44F1-B2FE-4A5701EA53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6274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B8A14-1667-4B54-B427-3FB23C99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423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94BCC-023C-4AEA-95EB-57353FBFF9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2997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A6C29-C235-4849-A4E3-2C8262B6D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4337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22238"/>
            <a:ext cx="287020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 y="122238"/>
            <a:ext cx="84074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2FA4B7-6430-402A-87F1-D147DB83A6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788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5"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
        <p:nvSpPr>
          <p:cNvPr id="4098" name="AutoShape 2"/>
          <p:cNvSpPr>
            <a:spLocks noGrp="1" noChangeArrowheads="1"/>
          </p:cNvSpPr>
          <p:nvPr>
            <p:ph type="ctrTitle"/>
          </p:nvPr>
        </p:nvSpPr>
        <p:spPr>
          <a:xfrm>
            <a:off x="2724151" y="1480355"/>
            <a:ext cx="6054327" cy="822305"/>
          </a:xfrm>
          <a:prstGeom prst="roundRect">
            <a:avLst>
              <a:gd name="adj" fmla="val 50000"/>
            </a:avLst>
          </a:prstGeom>
          <a:solidFill>
            <a:srgbClr val="FF7C80">
              <a:alpha val="80000"/>
            </a:srgbClr>
          </a:solidFill>
          <a:ln w="38100">
            <a:solidFill>
              <a:srgbClr val="800000"/>
            </a:solidFill>
            <a:round/>
          </a:ln>
        </p:spPr>
        <p:txBody>
          <a:bodyPr wrap="none">
            <a:spAutoFit/>
          </a:bodyPr>
          <a:lstStyle>
            <a:lvl1pPr>
              <a:defRPr sz="3200">
                <a:solidFill>
                  <a:srgbClr val="800000"/>
                </a:solidFill>
              </a:defRPr>
            </a:lvl1pPr>
          </a:lstStyle>
          <a:p>
            <a:r>
              <a:rPr lang="en-US"/>
              <a:t>Click to edit Master title style</a:t>
            </a:r>
          </a:p>
        </p:txBody>
      </p:sp>
      <p:sp>
        <p:nvSpPr>
          <p:cNvPr id="4099" name="Rectangle 3"/>
          <p:cNvSpPr>
            <a:spLocks noGrp="1" noChangeArrowheads="1"/>
          </p:cNvSpPr>
          <p:nvPr>
            <p:ph type="subTitle" idx="1"/>
          </p:nvPr>
        </p:nvSpPr>
        <p:spPr>
          <a:xfrm>
            <a:off x="1727200" y="2895600"/>
            <a:ext cx="8534400" cy="533400"/>
          </a:xfrm>
        </p:spPr>
        <p:txBody>
          <a:bodyPr/>
          <a:lstStyle>
            <a:lvl1pPr marL="0" indent="0" algn="ctr">
              <a:buFontTx/>
              <a:buNone/>
              <a:defRPr b="1"/>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3E5FFA5-7A9D-4784-ACC0-E53017FEE4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54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7040B-E33D-4A93-AEA5-C868DFE006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0337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C8A07-21E3-4158-899C-EFA0DEAE13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4150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3B7D0-1F4A-44A7-9622-7F63288DD2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4527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0262A-5E79-410C-AEA5-8C01F4CEFA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819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0262A-5E79-410C-AEA5-8C01F4CEFA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8000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E84863-9F31-4A95-88F4-8ED2CD4F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3997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35AC0-99DC-44F1-B2FE-4A5701EA53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2112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B8A14-1667-4B54-B427-3FB23C99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1556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94BCC-023C-4AEA-95EB-57353FBFF9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9256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A6C29-C235-4849-A4E3-2C8262B6D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3226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22238"/>
            <a:ext cx="2870200" cy="3763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 y="122238"/>
            <a:ext cx="8407400" cy="3763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2FA4B7-6430-402A-87F1-D147DB83A6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941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34D49-09C2-46DD-8C79-FECFD4335F2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2802122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34D49-09C2-46DD-8C79-FECFD4335F2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4052590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34D49-09C2-46DD-8C79-FECFD4335F2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1797815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234D49-09C2-46DD-8C79-FECFD4335F2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20354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E84863-9F31-4A95-88F4-8ED2CD4F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6307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234D49-09C2-46DD-8C79-FECFD4335F2F}"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998257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234D49-09C2-46DD-8C79-FECFD4335F2F}"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2383213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4D49-09C2-46DD-8C79-FECFD4335F2F}"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1272359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4D49-09C2-46DD-8C79-FECFD4335F2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2162128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4D49-09C2-46DD-8C79-FECFD4335F2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3708286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34D49-09C2-46DD-8C79-FECFD4335F2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1369140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34D49-09C2-46DD-8C79-FECFD4335F2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A647-8CC7-43FE-A9D6-B1E6A8316BEF}" type="slidenum">
              <a:rPr lang="en-US" smtClean="0"/>
              <a:t>‹#›</a:t>
            </a:fld>
            <a:endParaRPr lang="en-US"/>
          </a:p>
        </p:txBody>
      </p:sp>
    </p:spTree>
    <p:extLst>
      <p:ext uri="{BB962C8B-B14F-4D97-AF65-F5344CB8AC3E}">
        <p14:creationId xmlns:p14="http://schemas.microsoft.com/office/powerpoint/2010/main" val="126170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D35AC0-99DC-44F1-B2FE-4A5701EA53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52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B8A14-1667-4B54-B427-3FB23C99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120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94BCC-023C-4AEA-95EB-57353FBFF9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78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122238"/>
            <a:ext cx="10972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smtClean="0"/>
            </a:lvl1pPr>
          </a:lstStyle>
          <a:p>
            <a:pPr fontAlgn="base">
              <a:spcBef>
                <a:spcPct val="0"/>
              </a:spcBef>
              <a:spcAft>
                <a:spcPct val="0"/>
              </a:spcAft>
              <a:defRPr/>
            </a:pPr>
            <a:fld id="{28A7D20A-55C9-4AF6-9BB9-E82C81FAA951}" type="slidenum">
              <a:rPr lang="en-US" altLang="en-US" sz="1400">
                <a:solidFill>
                  <a:srgbClr val="000000"/>
                </a:solidFill>
                <a:cs typeface="Arial" panose="020B0604020202020204" pitchFamily="34" charset="0"/>
                <a:sym typeface="Wingdings" panose="05000000000000000000" pitchFamily="2" charset="2"/>
              </a:rPr>
              <a:pPr fontAlgn="base">
                <a:spcBef>
                  <a:spcPct val="0"/>
                </a:spcBef>
                <a:spcAft>
                  <a:spcPct val="0"/>
                </a:spcAft>
                <a:defRPr/>
              </a:pPr>
              <a:t>‹#›</a:t>
            </a:fld>
            <a:endParaRPr lang="en-US" altLang="en-US" sz="1400">
              <a:solidFill>
                <a:srgbClr val="000000"/>
              </a:solidFill>
              <a:cs typeface="Arial" panose="020B0604020202020204" pitchFamily="34" charset="0"/>
              <a:sym typeface="Wingdings" panose="05000000000000000000" pitchFamily="2" charset="2"/>
            </a:endParaRPr>
          </a:p>
        </p:txBody>
      </p:sp>
      <p:sp>
        <p:nvSpPr>
          <p:cNvPr id="1031"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algn="ctr" eaLnBrk="1" fontAlgn="base" hangingPunct="1">
              <a:spcBef>
                <a:spcPct val="0"/>
              </a:spcBef>
              <a:spcAft>
                <a:spcPct val="0"/>
              </a:spcAft>
              <a:defRPr/>
            </a:pPr>
            <a:endParaRPr lang="en-US" altLang="en-US" sz="2400" b="0" smtClean="0">
              <a:solidFill>
                <a:srgbClr val="000000"/>
              </a:solidFill>
            </a:endParaRPr>
          </a:p>
        </p:txBody>
      </p:sp>
      <p:sp>
        <p:nvSpPr>
          <p:cNvPr id="1032"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Tree>
    <p:extLst>
      <p:ext uri="{BB962C8B-B14F-4D97-AF65-F5344CB8AC3E}">
        <p14:creationId xmlns:p14="http://schemas.microsoft.com/office/powerpoint/2010/main" val="3555556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8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00000"/>
          </a:solidFill>
          <a:latin typeface="+mn-lt"/>
          <a:ea typeface="ＭＳ Ｐゴシック" charset="-128"/>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122238"/>
            <a:ext cx="10972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smtClean="0"/>
            </a:lvl1pPr>
          </a:lstStyle>
          <a:p>
            <a:pPr fontAlgn="base">
              <a:spcBef>
                <a:spcPct val="0"/>
              </a:spcBef>
              <a:spcAft>
                <a:spcPct val="0"/>
              </a:spcAft>
              <a:defRPr/>
            </a:pPr>
            <a:fld id="{28A7D20A-55C9-4AF6-9BB9-E82C81FAA951}" type="slidenum">
              <a:rPr lang="en-US" altLang="en-US" sz="1400">
                <a:solidFill>
                  <a:srgbClr val="000000"/>
                </a:solidFill>
                <a:cs typeface="Arial" panose="020B0604020202020204" pitchFamily="34" charset="0"/>
                <a:sym typeface="Wingdings" panose="05000000000000000000" pitchFamily="2" charset="2"/>
              </a:rPr>
              <a:pPr fontAlgn="base">
                <a:spcBef>
                  <a:spcPct val="0"/>
                </a:spcBef>
                <a:spcAft>
                  <a:spcPct val="0"/>
                </a:spcAft>
                <a:defRPr/>
              </a:pPr>
              <a:t>‹#›</a:t>
            </a:fld>
            <a:endParaRPr lang="en-US" altLang="en-US" sz="1400">
              <a:solidFill>
                <a:srgbClr val="000000"/>
              </a:solidFill>
              <a:cs typeface="Arial" panose="020B0604020202020204" pitchFamily="34" charset="0"/>
              <a:sym typeface="Wingdings" panose="05000000000000000000" pitchFamily="2" charset="2"/>
            </a:endParaRPr>
          </a:p>
        </p:txBody>
      </p:sp>
      <p:sp>
        <p:nvSpPr>
          <p:cNvPr id="1031"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algn="ctr" eaLnBrk="1" fontAlgn="base" hangingPunct="1">
              <a:spcBef>
                <a:spcPct val="0"/>
              </a:spcBef>
              <a:spcAft>
                <a:spcPct val="0"/>
              </a:spcAft>
              <a:defRPr/>
            </a:pPr>
            <a:endParaRPr lang="en-US" altLang="en-US" sz="2400" b="0" smtClean="0">
              <a:solidFill>
                <a:srgbClr val="000000"/>
              </a:solidFill>
            </a:endParaRPr>
          </a:p>
        </p:txBody>
      </p:sp>
      <p:sp>
        <p:nvSpPr>
          <p:cNvPr id="1032"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Tree>
    <p:extLst>
      <p:ext uri="{BB962C8B-B14F-4D97-AF65-F5344CB8AC3E}">
        <p14:creationId xmlns:p14="http://schemas.microsoft.com/office/powerpoint/2010/main" val="254143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8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00000"/>
          </a:solidFill>
          <a:latin typeface="+mn-lt"/>
          <a:ea typeface="ＭＳ Ｐゴシック" charset="-128"/>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122238"/>
            <a:ext cx="10972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smtClean="0"/>
            </a:lvl1pPr>
          </a:lstStyle>
          <a:p>
            <a:pPr fontAlgn="base">
              <a:spcBef>
                <a:spcPct val="0"/>
              </a:spcBef>
              <a:spcAft>
                <a:spcPct val="0"/>
              </a:spcAft>
              <a:defRPr/>
            </a:pPr>
            <a:fld id="{28A7D20A-55C9-4AF6-9BB9-E82C81FAA951}" type="slidenum">
              <a:rPr lang="en-US" altLang="en-US" sz="1400">
                <a:solidFill>
                  <a:srgbClr val="000000"/>
                </a:solidFill>
                <a:cs typeface="Arial" panose="020B0604020202020204" pitchFamily="34" charset="0"/>
                <a:sym typeface="Wingdings" panose="05000000000000000000" pitchFamily="2" charset="2"/>
              </a:rPr>
              <a:pPr fontAlgn="base">
                <a:spcBef>
                  <a:spcPct val="0"/>
                </a:spcBef>
                <a:spcAft>
                  <a:spcPct val="0"/>
                </a:spcAft>
                <a:defRPr/>
              </a:pPr>
              <a:t>‹#›</a:t>
            </a:fld>
            <a:endParaRPr lang="en-US" altLang="en-US" sz="1400">
              <a:solidFill>
                <a:srgbClr val="000000"/>
              </a:solidFill>
              <a:cs typeface="Arial" panose="020B0604020202020204" pitchFamily="34" charset="0"/>
              <a:sym typeface="Wingdings" panose="05000000000000000000" pitchFamily="2" charset="2"/>
            </a:endParaRPr>
          </a:p>
        </p:txBody>
      </p:sp>
      <p:sp>
        <p:nvSpPr>
          <p:cNvPr id="1031"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algn="ctr" eaLnBrk="1" fontAlgn="base" hangingPunct="1">
              <a:spcBef>
                <a:spcPct val="0"/>
              </a:spcBef>
              <a:spcAft>
                <a:spcPct val="0"/>
              </a:spcAft>
              <a:defRPr/>
            </a:pPr>
            <a:endParaRPr lang="en-US" altLang="en-US" sz="2400" b="0" smtClean="0">
              <a:solidFill>
                <a:srgbClr val="000000"/>
              </a:solidFill>
            </a:endParaRPr>
          </a:p>
        </p:txBody>
      </p:sp>
      <p:sp>
        <p:nvSpPr>
          <p:cNvPr id="1032"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Tree>
    <p:extLst>
      <p:ext uri="{BB962C8B-B14F-4D97-AF65-F5344CB8AC3E}">
        <p14:creationId xmlns:p14="http://schemas.microsoft.com/office/powerpoint/2010/main" val="87771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2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8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00000"/>
          </a:solidFill>
          <a:latin typeface="+mn-lt"/>
          <a:ea typeface="ＭＳ Ｐゴシック" charset="-128"/>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122238"/>
            <a:ext cx="10972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smtClean="0"/>
            </a:lvl1pPr>
          </a:lstStyle>
          <a:p>
            <a:pPr fontAlgn="base">
              <a:spcBef>
                <a:spcPct val="0"/>
              </a:spcBef>
              <a:spcAft>
                <a:spcPct val="0"/>
              </a:spcAft>
              <a:defRPr/>
            </a:pPr>
            <a:fld id="{28A7D20A-55C9-4AF6-9BB9-E82C81FAA951}" type="slidenum">
              <a:rPr lang="en-US" altLang="en-US" sz="1400">
                <a:solidFill>
                  <a:srgbClr val="000000"/>
                </a:solidFill>
                <a:cs typeface="Arial" panose="020B0604020202020204" pitchFamily="34" charset="0"/>
                <a:sym typeface="Wingdings" panose="05000000000000000000" pitchFamily="2" charset="2"/>
              </a:rPr>
              <a:pPr fontAlgn="base">
                <a:spcBef>
                  <a:spcPct val="0"/>
                </a:spcBef>
                <a:spcAft>
                  <a:spcPct val="0"/>
                </a:spcAft>
                <a:defRPr/>
              </a:pPr>
              <a:t>‹#›</a:t>
            </a:fld>
            <a:endParaRPr lang="en-US" altLang="en-US" sz="1400">
              <a:solidFill>
                <a:srgbClr val="000000"/>
              </a:solidFill>
              <a:cs typeface="Arial" panose="020B0604020202020204" pitchFamily="34" charset="0"/>
              <a:sym typeface="Wingdings" panose="05000000000000000000" pitchFamily="2" charset="2"/>
            </a:endParaRPr>
          </a:p>
        </p:txBody>
      </p:sp>
      <p:sp>
        <p:nvSpPr>
          <p:cNvPr id="1031"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algn="ctr" eaLnBrk="1" fontAlgn="base" hangingPunct="1">
              <a:spcBef>
                <a:spcPct val="0"/>
              </a:spcBef>
              <a:spcAft>
                <a:spcPct val="0"/>
              </a:spcAft>
              <a:defRPr/>
            </a:pPr>
            <a:endParaRPr lang="en-US" altLang="en-US" sz="2400" b="0" smtClean="0">
              <a:solidFill>
                <a:srgbClr val="000000"/>
              </a:solidFill>
            </a:endParaRPr>
          </a:p>
        </p:txBody>
      </p:sp>
      <p:sp>
        <p:nvSpPr>
          <p:cNvPr id="1032"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Tree>
    <p:extLst>
      <p:ext uri="{BB962C8B-B14F-4D97-AF65-F5344CB8AC3E}">
        <p14:creationId xmlns:p14="http://schemas.microsoft.com/office/powerpoint/2010/main" val="1672135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8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00000"/>
          </a:solidFill>
          <a:latin typeface="+mn-lt"/>
          <a:ea typeface="ＭＳ Ｐゴシック" charset="-128"/>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0F0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122238"/>
            <a:ext cx="10972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b="0">
                <a:latin typeface="Arial" charset="0"/>
                <a:ea typeface="+mn-ea"/>
                <a:cs typeface="+mn-cs"/>
                <a:sym typeface="Wingdings" pitchFamily="16" charset="2"/>
              </a:defRPr>
            </a:lvl1pPr>
          </a:lstStyle>
          <a:p>
            <a:pPr fontAlgn="base">
              <a:spcAft>
                <a:spcPct val="0"/>
              </a:spcAft>
              <a:defRPr/>
            </a:pPr>
            <a:endParaRPr lang="en-US" sz="140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smtClean="0"/>
            </a:lvl1pPr>
          </a:lstStyle>
          <a:p>
            <a:pPr fontAlgn="base">
              <a:spcBef>
                <a:spcPct val="0"/>
              </a:spcBef>
              <a:spcAft>
                <a:spcPct val="0"/>
              </a:spcAft>
              <a:defRPr/>
            </a:pPr>
            <a:fld id="{28A7D20A-55C9-4AF6-9BB9-E82C81FAA951}" type="slidenum">
              <a:rPr lang="en-US" altLang="en-US" sz="1400">
                <a:solidFill>
                  <a:srgbClr val="000000"/>
                </a:solidFill>
                <a:cs typeface="Arial" panose="020B0604020202020204" pitchFamily="34" charset="0"/>
                <a:sym typeface="Wingdings" panose="05000000000000000000" pitchFamily="2" charset="2"/>
              </a:rPr>
              <a:pPr fontAlgn="base">
                <a:spcBef>
                  <a:spcPct val="0"/>
                </a:spcBef>
                <a:spcAft>
                  <a:spcPct val="0"/>
                </a:spcAft>
                <a:defRPr/>
              </a:pPr>
              <a:t>‹#›</a:t>
            </a:fld>
            <a:endParaRPr lang="en-US" altLang="en-US" sz="1400">
              <a:solidFill>
                <a:srgbClr val="000000"/>
              </a:solidFill>
              <a:cs typeface="Arial" panose="020B0604020202020204" pitchFamily="34" charset="0"/>
              <a:sym typeface="Wingdings" panose="05000000000000000000" pitchFamily="2" charset="2"/>
            </a:endParaRPr>
          </a:p>
        </p:txBody>
      </p:sp>
      <p:sp>
        <p:nvSpPr>
          <p:cNvPr id="1031" name="Rectangle 7"/>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algn="ctr" eaLnBrk="1" fontAlgn="base" hangingPunct="1">
              <a:spcBef>
                <a:spcPct val="0"/>
              </a:spcBef>
              <a:spcAft>
                <a:spcPct val="0"/>
              </a:spcAft>
              <a:defRPr/>
            </a:pPr>
            <a:endParaRPr lang="en-US" altLang="en-US" sz="2400" b="0" smtClean="0">
              <a:solidFill>
                <a:srgbClr val="000000"/>
              </a:solidFill>
            </a:endParaRPr>
          </a:p>
        </p:txBody>
      </p:sp>
      <p:sp>
        <p:nvSpPr>
          <p:cNvPr id="1032" name="Rectangle 8"/>
          <p:cNvSpPr>
            <a:spLocks noChangeArrowheads="1"/>
          </p:cNvSpPr>
          <p:nvPr/>
        </p:nvSpPr>
        <p:spPr bwMode="auto">
          <a:xfrm>
            <a:off x="0" y="0"/>
            <a:ext cx="12192000" cy="609600"/>
          </a:xfrm>
          <a:prstGeom prst="rect">
            <a:avLst/>
          </a:prstGeom>
          <a:gradFill rotWithShape="1">
            <a:gsLst>
              <a:gs pos="0">
                <a:srgbClr val="006699">
                  <a:alpha val="10999"/>
                </a:srgbClr>
              </a:gs>
              <a:gs pos="100000">
                <a:srgbClr val="0A6C9D">
                  <a:alpha val="46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1pPr>
            <a:lvl2pPr marL="742950" indent="-28575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2pPr>
            <a:lvl3pPr marL="11430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3pPr>
            <a:lvl4pPr marL="16002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4pPr>
            <a:lvl5pPr marL="2057400" indent="-228600" eaLnBrk="0" hangingPunct="0">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sym typeface="Wingdings" panose="05000000000000000000" pitchFamily="2" charset="2"/>
              </a:defRPr>
            </a:lvl9pPr>
          </a:lstStyle>
          <a:p>
            <a:pPr eaLnBrk="1" fontAlgn="base" hangingPunct="1">
              <a:lnSpc>
                <a:spcPct val="90000"/>
              </a:lnSpc>
              <a:spcBef>
                <a:spcPct val="20000"/>
              </a:spcBef>
              <a:spcAft>
                <a:spcPct val="0"/>
              </a:spcAft>
              <a:buFontTx/>
              <a:buChar char="•"/>
              <a:defRPr/>
            </a:pPr>
            <a:endParaRPr lang="en-US" altLang="en-US" sz="1400" smtClean="0">
              <a:solidFill>
                <a:srgbClr val="000000"/>
              </a:solidFill>
            </a:endParaRPr>
          </a:p>
        </p:txBody>
      </p:sp>
    </p:spTree>
    <p:extLst>
      <p:ext uri="{BB962C8B-B14F-4D97-AF65-F5344CB8AC3E}">
        <p14:creationId xmlns:p14="http://schemas.microsoft.com/office/powerpoint/2010/main" val="2343100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20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8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80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800000"/>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00000"/>
          </a:solidFill>
          <a:latin typeface="+mn-lt"/>
          <a:ea typeface="ＭＳ Ｐゴシック" charset="-128"/>
        </a:defRPr>
      </a:lvl5pPr>
      <a:lvl6pPr marL="2514600" indent="-228600" algn="l" rtl="0" fontAlgn="base">
        <a:spcBef>
          <a:spcPct val="20000"/>
        </a:spcBef>
        <a:spcAft>
          <a:spcPct val="0"/>
        </a:spcAft>
        <a:buChar char="»"/>
        <a:defRPr sz="1600">
          <a:solidFill>
            <a:srgbClr val="800000"/>
          </a:solidFill>
          <a:latin typeface="+mn-lt"/>
        </a:defRPr>
      </a:lvl6pPr>
      <a:lvl7pPr marL="2971800" indent="-228600" algn="l" rtl="0" fontAlgn="base">
        <a:spcBef>
          <a:spcPct val="20000"/>
        </a:spcBef>
        <a:spcAft>
          <a:spcPct val="0"/>
        </a:spcAft>
        <a:buChar char="»"/>
        <a:defRPr sz="1600">
          <a:solidFill>
            <a:srgbClr val="800000"/>
          </a:solidFill>
          <a:latin typeface="+mn-lt"/>
        </a:defRPr>
      </a:lvl7pPr>
      <a:lvl8pPr marL="3429000" indent="-228600" algn="l" rtl="0" fontAlgn="base">
        <a:spcBef>
          <a:spcPct val="20000"/>
        </a:spcBef>
        <a:spcAft>
          <a:spcPct val="0"/>
        </a:spcAft>
        <a:buChar char="»"/>
        <a:defRPr sz="1600">
          <a:solidFill>
            <a:srgbClr val="800000"/>
          </a:solidFill>
          <a:latin typeface="+mn-lt"/>
        </a:defRPr>
      </a:lvl8pPr>
      <a:lvl9pPr marL="3886200" indent="-228600" algn="l" rtl="0" fontAlgn="base">
        <a:spcBef>
          <a:spcPct val="20000"/>
        </a:spcBef>
        <a:spcAft>
          <a:spcPct val="0"/>
        </a:spcAft>
        <a:buChar char="»"/>
        <a:defRPr sz="16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34D49-09C2-46DD-8C79-FECFD4335F2F}"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BA647-8CC7-43FE-A9D6-B1E6A8316BEF}" type="slidenum">
              <a:rPr lang="en-US" smtClean="0"/>
              <a:t>‹#›</a:t>
            </a:fld>
            <a:endParaRPr lang="en-US"/>
          </a:p>
        </p:txBody>
      </p:sp>
    </p:spTree>
    <p:extLst>
      <p:ext uri="{BB962C8B-B14F-4D97-AF65-F5344CB8AC3E}">
        <p14:creationId xmlns:p14="http://schemas.microsoft.com/office/powerpoint/2010/main" val="3289527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cchezza@mail.usf.edu" TargetMode="External"/><Relationship Id="rId2" Type="http://schemas.openxmlformats.org/officeDocument/2006/relationships/hyperlink" Target="https://vicricchezza.weebly.com/publications" TargetMode="External"/><Relationship Id="rId1" Type="http://schemas.openxmlformats.org/officeDocument/2006/relationships/slideLayout" Target="../slideLayouts/slideLayout56.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geopubs.wr.usgs.gov/dds/dds-72/index.ht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http://geopubs.wr.usgs.gov/dds/dds-72/site/mpvw.htm"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9.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ndex.php?curid=49338409" TargetMode="External"/><Relationship Id="rId2" Type="http://schemas.openxmlformats.org/officeDocument/2006/relationships/image" Target="../media/image24.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ndex.php?curid=25887468" TargetMode="External"/><Relationship Id="rId2" Type="http://schemas.openxmlformats.org/officeDocument/2006/relationships/image" Target="../media/image4.jpeg"/><Relationship Id="rId1" Type="http://schemas.openxmlformats.org/officeDocument/2006/relationships/slideLayout" Target="../slideLayouts/slideLayout57.xml"/><Relationship Id="rId5" Type="http://schemas.openxmlformats.org/officeDocument/2006/relationships/hyperlink" Target="http://www.floridatrend.com/article/21759/usf-graduate-program-ranked-no-2-in-the-nation-by-us-news-and-world-report"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hyperlink" Target="http://scholarcommons.usf.edu/etd/6366" TargetMode="Externa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doi.org/10.5038/1936-4660.10.2.11" TargetMode="Externa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ndex.php?curid=22697532" TargetMode="External"/><Relationship Id="rId2" Type="http://schemas.openxmlformats.org/officeDocument/2006/relationships/image" Target="../media/image26.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vicricchezza.weebly.com/publications/" TargetMode="External"/><Relationship Id="rId1" Type="http://schemas.openxmlformats.org/officeDocument/2006/relationships/slideLayout" Target="../slideLayouts/slideLayout57.xml"/><Relationship Id="rId5" Type="http://schemas.openxmlformats.org/officeDocument/2006/relationships/image" Target="../media/image3.png"/><Relationship Id="rId4" Type="http://schemas.openxmlformats.org/officeDocument/2006/relationships/hyperlink" Target="https://commons.wikimedia.org/w/index.php?curid=1929588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hyperlink" Target="mailto:ricchezza@mail.usf.edu" TargetMode="External"/><Relationship Id="rId2" Type="http://schemas.openxmlformats.org/officeDocument/2006/relationships/image" Target="NUL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hyperlink" Target="http://vicricchezza.weebly.com/publications/" TargetMode="External"/><Relationship Id="rId2" Type="http://schemas.openxmlformats.org/officeDocument/2006/relationships/hyperlink" Target="mailto:Ricchezza@mail.usf.edu" TargetMode="External"/><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hyperlink" Target="http://all-geo.org/highlyallochthonous/2008/08/more-thoughts-on-illustrating-geological-time/" TargetMode="External"/><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hyperlink" Target="http://dx.doi.org/10.5038/1936-4660.10.1.6" TargetMode="Externa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erc.carleton.edu/sp/ssac_home/index.html" TargetMode="External"/><Relationship Id="rId1" Type="http://schemas.openxmlformats.org/officeDocument/2006/relationships/slideLayout" Target="../slideLayouts/slideLayout5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Problems Across the Curriculum: Lessons Learned from Computational Geology at the University of South Florida</a:t>
            </a:r>
            <a:endParaRPr lang="en-US" dirty="0"/>
          </a:p>
        </p:txBody>
      </p:sp>
      <p:sp>
        <p:nvSpPr>
          <p:cNvPr id="3" name="Subtitle 2"/>
          <p:cNvSpPr>
            <a:spLocks noGrp="1"/>
          </p:cNvSpPr>
          <p:nvPr>
            <p:ph type="subTitle" idx="1"/>
          </p:nvPr>
        </p:nvSpPr>
        <p:spPr>
          <a:xfrm>
            <a:off x="1524000" y="3602037"/>
            <a:ext cx="9144000" cy="3069219"/>
          </a:xfrm>
        </p:spPr>
        <p:txBody>
          <a:bodyPr>
            <a:normAutofit lnSpcReduction="10000"/>
          </a:bodyPr>
          <a:lstStyle/>
          <a:p>
            <a:r>
              <a:rPr lang="en-US" dirty="0" smtClean="0"/>
              <a:t>Victor J. Ricchezza</a:t>
            </a:r>
          </a:p>
          <a:p>
            <a:r>
              <a:rPr lang="en-US" dirty="0" smtClean="0"/>
              <a:t>H.L. Vacher</a:t>
            </a:r>
          </a:p>
          <a:p>
            <a:r>
              <a:rPr lang="en-US" dirty="0" smtClean="0"/>
              <a:t>Charles B. Connor</a:t>
            </a:r>
          </a:p>
          <a:p>
            <a:endParaRPr lang="en-US" dirty="0"/>
          </a:p>
          <a:p>
            <a:r>
              <a:rPr lang="en-US" dirty="0" smtClean="0"/>
              <a:t>A copy of this presentation can be found at:</a:t>
            </a:r>
          </a:p>
          <a:p>
            <a:r>
              <a:rPr lang="en-US" dirty="0" smtClean="0">
                <a:hlinkClick r:id="rId2"/>
              </a:rPr>
              <a:t>https://vicricchezza.weebly.com/publications</a:t>
            </a:r>
            <a:endParaRPr lang="en-US" dirty="0" smtClean="0"/>
          </a:p>
          <a:p>
            <a:r>
              <a:rPr lang="en-US" dirty="0" smtClean="0"/>
              <a:t>Or write to </a:t>
            </a:r>
            <a:r>
              <a:rPr lang="en-US" dirty="0" smtClean="0">
                <a:hlinkClick r:id="rId3"/>
              </a:rPr>
              <a:t>ricchezza@mail.usf.edu</a:t>
            </a:r>
            <a:r>
              <a:rPr lang="en-US" dirty="0" smtClean="0"/>
              <a:t> or scan the QR code</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862" y="3394656"/>
            <a:ext cx="2136820" cy="21368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337" y="3469783"/>
            <a:ext cx="2061693" cy="2061693"/>
          </a:xfrm>
          <a:prstGeom prst="rect">
            <a:avLst/>
          </a:prstGeom>
        </p:spPr>
      </p:pic>
      <p:pic>
        <p:nvPicPr>
          <p:cNvPr id="6" name="Picture 5"/>
          <p:cNvPicPr>
            <a:picLocks noChangeAspect="1"/>
          </p:cNvPicPr>
          <p:nvPr/>
        </p:nvPicPr>
        <p:blipFill>
          <a:blip r:embed="rId6"/>
          <a:stretch>
            <a:fillRect/>
          </a:stretch>
        </p:blipFill>
        <p:spPr>
          <a:xfrm>
            <a:off x="7662928" y="3394656"/>
            <a:ext cx="1617281" cy="1617281"/>
          </a:xfrm>
          <a:prstGeom prst="rect">
            <a:avLst/>
          </a:prstGeom>
        </p:spPr>
      </p:pic>
    </p:spTree>
    <p:extLst>
      <p:ext uri="{BB962C8B-B14F-4D97-AF65-F5344CB8AC3E}">
        <p14:creationId xmlns:p14="http://schemas.microsoft.com/office/powerpoint/2010/main" val="1010601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xfrm>
            <a:off x="10283826" y="6537325"/>
            <a:ext cx="3206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a:spcBef>
                <a:spcPct val="0"/>
              </a:spcBef>
              <a:buFontTx/>
              <a:buNone/>
            </a:pPr>
            <a:fld id="{1E234CA9-CF89-4D93-9B7D-A1946DD6EA5D}" type="slidenum">
              <a:rPr lang="en-US" altLang="en-US" sz="1400">
                <a:solidFill>
                  <a:srgbClr val="000000"/>
                </a:solidFill>
              </a:rPr>
              <a:pPr>
                <a:spcBef>
                  <a:spcPct val="0"/>
                </a:spcBef>
                <a:buFontTx/>
                <a:buNone/>
              </a:pPr>
              <a:t>10</a:t>
            </a:fld>
            <a:endParaRPr lang="en-US" altLang="en-US" sz="1400">
              <a:solidFill>
                <a:srgbClr val="000000"/>
              </a:solidFill>
            </a:endParaRPr>
          </a:p>
        </p:txBody>
      </p:sp>
      <p:sp>
        <p:nvSpPr>
          <p:cNvPr id="4099" name="AutoShape 2"/>
          <p:cNvSpPr>
            <a:spLocks noGrp="1" noChangeArrowheads="1"/>
          </p:cNvSpPr>
          <p:nvPr>
            <p:ph type="ctrTitle"/>
          </p:nvPr>
        </p:nvSpPr>
        <p:spPr>
          <a:xfrm>
            <a:off x="1981200" y="998965"/>
            <a:ext cx="8229600" cy="735747"/>
          </a:xfrm>
          <a:solidFill>
            <a:srgbClr val="FF7C80">
              <a:alpha val="79607"/>
            </a:srgbClr>
          </a:solidFill>
          <a:ln>
            <a:headEnd/>
            <a:tailEnd/>
          </a:ln>
        </p:spPr>
        <p:txBody>
          <a:bodyPr wrap="square"/>
          <a:lstStyle/>
          <a:p>
            <a:pPr algn="ctr" eaLnBrk="1" hangingPunct="1"/>
            <a:r>
              <a:rPr lang="en-US" altLang="en-US" sz="2800">
                <a:ea typeface="ＭＳ Ｐゴシック" panose="020B0600070205080204" pitchFamily="34" charset="-128"/>
              </a:rPr>
              <a:t>How Much Water is in Crater Lake?</a:t>
            </a:r>
          </a:p>
        </p:txBody>
      </p:sp>
      <p:sp>
        <p:nvSpPr>
          <p:cNvPr id="4100" name="Rectangle 3"/>
          <p:cNvSpPr>
            <a:spLocks noGrp="1" noChangeArrowheads="1"/>
          </p:cNvSpPr>
          <p:nvPr>
            <p:ph type="subTitle" idx="1"/>
          </p:nvPr>
        </p:nvSpPr>
        <p:spPr>
          <a:xfrm>
            <a:off x="1981200" y="2046288"/>
            <a:ext cx="8229600" cy="400050"/>
          </a:xfrm>
        </p:spPr>
        <p:txBody>
          <a:bodyPr>
            <a:spAutoFit/>
          </a:bodyPr>
          <a:lstStyle/>
          <a:p>
            <a:pPr eaLnBrk="1" hangingPunct="1"/>
            <a:r>
              <a:rPr lang="en-US" altLang="en-US" sz="2000">
                <a:ea typeface="ＭＳ Ｐゴシック" panose="020B0600070205080204" pitchFamily="34" charset="-128"/>
              </a:rPr>
              <a:t>Using prisms to calculate volume.</a:t>
            </a:r>
          </a:p>
        </p:txBody>
      </p:sp>
      <p:sp>
        <p:nvSpPr>
          <p:cNvPr id="4101" name="Text Box 5"/>
          <p:cNvSpPr txBox="1">
            <a:spLocks noChangeArrowheads="1"/>
          </p:cNvSpPr>
          <p:nvPr/>
        </p:nvSpPr>
        <p:spPr bwMode="auto">
          <a:xfrm>
            <a:off x="1981200" y="5486401"/>
            <a:ext cx="8229600" cy="646113"/>
          </a:xfrm>
          <a:prstGeom prst="rect">
            <a:avLst/>
          </a:prstGeom>
          <a:solidFill>
            <a:srgbClr val="CCFFCC">
              <a:alpha val="49803"/>
            </a:srgbClr>
          </a:solidFill>
          <a:ln w="25400">
            <a:solidFill>
              <a:srgbClr val="339966"/>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spcBef>
                <a:spcPct val="0"/>
              </a:spcBef>
              <a:spcAft>
                <a:spcPct val="0"/>
              </a:spcAft>
              <a:buFontTx/>
              <a:buNone/>
            </a:pPr>
            <a:r>
              <a:rPr lang="en-US" altLang="en-US" sz="1200">
                <a:solidFill>
                  <a:srgbClr val="000000"/>
                </a:solidFill>
                <a:cs typeface="Arial" panose="020B0604020202020204" pitchFamily="34" charset="0"/>
                <a:sym typeface="Wingdings" panose="05000000000000000000" pitchFamily="2" charset="2"/>
              </a:rPr>
              <a:t>Heather Lehto</a:t>
            </a:r>
            <a:endParaRPr lang="en-US" altLang="en-US" sz="1200" baseline="30000">
              <a:solidFill>
                <a:srgbClr val="000000"/>
              </a:solidFill>
              <a:cs typeface="Arial" panose="020B0604020202020204" pitchFamily="34" charset="0"/>
              <a:sym typeface="Wingdings" panose="05000000000000000000" pitchFamily="2" charset="2"/>
            </a:endParaRPr>
          </a:p>
          <a:p>
            <a:pPr fontAlgn="base">
              <a:spcBef>
                <a:spcPct val="0"/>
              </a:spcBef>
              <a:spcAft>
                <a:spcPct val="0"/>
              </a:spcAft>
              <a:buFontTx/>
              <a:buNone/>
            </a:pPr>
            <a:r>
              <a:rPr lang="en-US" altLang="en-US" sz="1200">
                <a:solidFill>
                  <a:srgbClr val="000000"/>
                </a:solidFill>
                <a:cs typeface="Arial" panose="020B0604020202020204" pitchFamily="34" charset="0"/>
                <a:sym typeface="Wingdings" panose="05000000000000000000" pitchFamily="2" charset="2"/>
              </a:rPr>
              <a:t>Department of Geology, University of South Florida, Tampa, FL 33620</a:t>
            </a:r>
          </a:p>
          <a:p>
            <a:pPr fontAlgn="base">
              <a:spcBef>
                <a:spcPct val="0"/>
              </a:spcBef>
              <a:spcAft>
                <a:spcPct val="0"/>
              </a:spcAft>
              <a:buFontTx/>
              <a:buNone/>
            </a:pPr>
            <a:r>
              <a:rPr lang="en-US" altLang="en-US" sz="1200">
                <a:solidFill>
                  <a:srgbClr val="000000"/>
                </a:solidFill>
                <a:cs typeface="Arial" panose="020B0604020202020204" pitchFamily="34" charset="0"/>
                <a:sym typeface="Wingdings" panose="05000000000000000000" pitchFamily="2" charset="2"/>
              </a:rPr>
              <a:t>© 2009 University of South Florida Libraries.  All rights reserved.</a:t>
            </a:r>
          </a:p>
        </p:txBody>
      </p:sp>
      <p:sp>
        <p:nvSpPr>
          <p:cNvPr id="4102" name="Rectangle 7"/>
          <p:cNvSpPr>
            <a:spLocks noChangeArrowheads="1"/>
          </p:cNvSpPr>
          <p:nvPr/>
        </p:nvSpPr>
        <p:spPr bwMode="auto">
          <a:xfrm>
            <a:off x="1600200" y="76200"/>
            <a:ext cx="3429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800" b="1">
                <a:solidFill>
                  <a:srgbClr val="000000"/>
                </a:solidFill>
                <a:cs typeface="Arial" panose="020B0604020202020204" pitchFamily="34" charset="0"/>
                <a:sym typeface="Wingdings" panose="05000000000000000000" pitchFamily="2" charset="2"/>
              </a:rPr>
              <a:t>SSACgnp.GB1601.HL1.1</a:t>
            </a:r>
          </a:p>
        </p:txBody>
      </p:sp>
      <p:sp>
        <p:nvSpPr>
          <p:cNvPr id="4103" name="Rectangle 14"/>
          <p:cNvSpPr>
            <a:spLocks noChangeArrowheads="1"/>
          </p:cNvSpPr>
          <p:nvPr/>
        </p:nvSpPr>
        <p:spPr bwMode="auto">
          <a:xfrm>
            <a:off x="2930525" y="120651"/>
            <a:ext cx="1841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Aft>
                <a:spcPct val="0"/>
              </a:spcAft>
              <a:buFontTx/>
              <a:buNone/>
            </a:pPr>
            <a:endParaRPr lang="en-US" altLang="en-US" sz="1400" b="1">
              <a:solidFill>
                <a:srgbClr val="000000"/>
              </a:solidFill>
              <a:cs typeface="Arial" panose="020B0604020202020204" pitchFamily="34" charset="0"/>
              <a:sym typeface="Wingdings" panose="05000000000000000000" pitchFamily="2" charset="2"/>
            </a:endParaRPr>
          </a:p>
        </p:txBody>
      </p:sp>
      <p:grpSp>
        <p:nvGrpSpPr>
          <p:cNvPr id="4104" name="Group 24"/>
          <p:cNvGrpSpPr>
            <a:grpSpLocks/>
          </p:cNvGrpSpPr>
          <p:nvPr/>
        </p:nvGrpSpPr>
        <p:grpSpPr bwMode="auto">
          <a:xfrm>
            <a:off x="6084888" y="2573339"/>
            <a:ext cx="4114800" cy="2663825"/>
            <a:chOff x="5319079" y="3027635"/>
            <a:chExt cx="3642361" cy="2663568"/>
          </a:xfrm>
        </p:grpSpPr>
        <p:sp>
          <p:nvSpPr>
            <p:cNvPr id="4109" name="Text Box 6"/>
            <p:cNvSpPr txBox="1">
              <a:spLocks noChangeArrowheads="1"/>
            </p:cNvSpPr>
            <p:nvPr/>
          </p:nvSpPr>
          <p:spPr bwMode="auto">
            <a:xfrm>
              <a:off x="5319079" y="3943921"/>
              <a:ext cx="3642359" cy="830917"/>
            </a:xfrm>
            <a:prstGeom prst="rect">
              <a:avLst/>
            </a:prstGeom>
            <a:solidFill>
              <a:srgbClr val="CCECFF">
                <a:alpha val="49803"/>
              </a:srgbClr>
            </a:solidFill>
            <a:ln w="25400">
              <a:solidFill>
                <a:srgbClr val="006699"/>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600" b="1" u="sng">
                  <a:solidFill>
                    <a:srgbClr val="000000"/>
                  </a:solidFill>
                  <a:cs typeface="Arial" panose="020B0604020202020204" pitchFamily="34" charset="0"/>
                  <a:sym typeface="Wingdings" panose="05000000000000000000" pitchFamily="2" charset="2"/>
                </a:rPr>
                <a:t>Supporting Quantitative Literacy Topics</a:t>
              </a:r>
            </a:p>
            <a:p>
              <a:pPr eaLnBrk="0" fontAlgn="base" hangingPunct="0">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Unit Conversions</a:t>
              </a:r>
            </a:p>
            <a:p>
              <a:pPr eaLnBrk="0" fontAlgn="base" hangingPunct="0">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Estimation and Accuracy</a:t>
              </a:r>
            </a:p>
          </p:txBody>
        </p:sp>
        <p:sp>
          <p:nvSpPr>
            <p:cNvPr id="4110" name="Text Box 10"/>
            <p:cNvSpPr txBox="1">
              <a:spLocks noChangeArrowheads="1"/>
            </p:cNvSpPr>
            <p:nvPr/>
          </p:nvSpPr>
          <p:spPr bwMode="auto">
            <a:xfrm>
              <a:off x="5319079" y="3027635"/>
              <a:ext cx="3642360" cy="830997"/>
            </a:xfrm>
            <a:prstGeom prst="rect">
              <a:avLst/>
            </a:prstGeom>
            <a:solidFill>
              <a:srgbClr val="CCECFF">
                <a:alpha val="49803"/>
              </a:srgbClr>
            </a:solidFill>
            <a:ln w="25400">
              <a:solidFill>
                <a:srgbClr val="006699"/>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600" b="1" u="sng">
                  <a:solidFill>
                    <a:srgbClr val="000000"/>
                  </a:solidFill>
                  <a:cs typeface="Arial" panose="020B0604020202020204" pitchFamily="34" charset="0"/>
                  <a:sym typeface="Wingdings" panose="05000000000000000000" pitchFamily="2" charset="2"/>
                </a:rPr>
                <a:t>Core Quantitative Literacy Topics</a:t>
              </a:r>
            </a:p>
            <a:p>
              <a:pPr eaLnBrk="0" fontAlgn="base" hangingPunct="0">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Contour Maps</a:t>
              </a:r>
            </a:p>
            <a:p>
              <a:pPr eaLnBrk="0" fontAlgn="base" hangingPunct="0">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Volume</a:t>
              </a:r>
            </a:p>
          </p:txBody>
        </p:sp>
        <p:sp>
          <p:nvSpPr>
            <p:cNvPr id="4111" name="Text Box 10"/>
            <p:cNvSpPr txBox="1">
              <a:spLocks noChangeArrowheads="1"/>
            </p:cNvSpPr>
            <p:nvPr/>
          </p:nvSpPr>
          <p:spPr bwMode="auto">
            <a:xfrm>
              <a:off x="5319080" y="5106428"/>
              <a:ext cx="3642360" cy="584775"/>
            </a:xfrm>
            <a:prstGeom prst="rect">
              <a:avLst/>
            </a:prstGeom>
            <a:solidFill>
              <a:srgbClr val="CCECFF">
                <a:alpha val="50195"/>
              </a:srgbClr>
            </a:solidFill>
            <a:ln w="25400">
              <a:solidFill>
                <a:srgbClr val="006699"/>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600" b="1" u="sng">
                  <a:solidFill>
                    <a:srgbClr val="000000"/>
                  </a:solidFill>
                  <a:cs typeface="Arial" panose="020B0604020202020204" pitchFamily="34" charset="0"/>
                  <a:sym typeface="Wingdings" panose="05000000000000000000" pitchFamily="2" charset="2"/>
                </a:rPr>
                <a:t>Core Geoscience Subject</a:t>
              </a:r>
            </a:p>
            <a:p>
              <a:pPr eaLnBrk="0" fontAlgn="base" hangingPunct="0">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Bathymetric maps</a:t>
              </a:r>
            </a:p>
          </p:txBody>
        </p:sp>
      </p:grpSp>
      <p:grpSp>
        <p:nvGrpSpPr>
          <p:cNvPr id="4105" name="Group 25"/>
          <p:cNvGrpSpPr>
            <a:grpSpLocks/>
          </p:cNvGrpSpPr>
          <p:nvPr/>
        </p:nvGrpSpPr>
        <p:grpSpPr bwMode="auto">
          <a:xfrm>
            <a:off x="1981200" y="2541589"/>
            <a:ext cx="3632200" cy="2727325"/>
            <a:chOff x="460375" y="2822153"/>
            <a:chExt cx="3631565" cy="2726744"/>
          </a:xfrm>
        </p:grpSpPr>
        <p:pic>
          <p:nvPicPr>
            <p:cNvPr id="4107" name="Picture 11" descr="Crater_Lake_2008 09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822153"/>
              <a:ext cx="3631565" cy="272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4"/>
            <p:cNvSpPr>
              <a:spLocks noChangeArrowheads="1"/>
            </p:cNvSpPr>
            <p:nvPr/>
          </p:nvSpPr>
          <p:spPr bwMode="auto">
            <a:xfrm>
              <a:off x="483503" y="2859977"/>
              <a:ext cx="1139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Aft>
                  <a:spcPct val="0"/>
                </a:spcAft>
                <a:buFontTx/>
                <a:buNone/>
              </a:pPr>
              <a:r>
                <a:rPr lang="en-US" altLang="en-US" sz="1100" b="1">
                  <a:solidFill>
                    <a:srgbClr val="000000"/>
                  </a:solidFill>
                  <a:cs typeface="Arial" panose="020B0604020202020204" pitchFamily="34" charset="0"/>
                  <a:sym typeface="Wingdings" panose="05000000000000000000" pitchFamily="2" charset="2"/>
                </a:rPr>
                <a:t>H. L. Lehto</a:t>
              </a:r>
            </a:p>
          </p:txBody>
        </p:sp>
      </p:grpSp>
      <p:sp>
        <p:nvSpPr>
          <p:cNvPr id="4106" name="TextBox 14"/>
          <p:cNvSpPr txBox="1">
            <a:spLocks noChangeArrowheads="1"/>
          </p:cNvSpPr>
          <p:nvPr/>
        </p:nvSpPr>
        <p:spPr bwMode="auto">
          <a:xfrm>
            <a:off x="1981200" y="6218239"/>
            <a:ext cx="822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000">
                <a:solidFill>
                  <a:srgbClr val="000000"/>
                </a:solidFill>
                <a:cs typeface="Arial" panose="020B0604020202020204" pitchFamily="34" charset="0"/>
                <a:sym typeface="Wingdings" panose="05000000000000000000" pitchFamily="2" charset="2"/>
              </a:rPr>
              <a:t>This material is based upon work supported by the National Science Foundation under Grant Number NSF DUE-0836566.</a:t>
            </a:r>
          </a:p>
          <a:p>
            <a:pPr eaLnBrk="0" fontAlgn="base" hangingPunct="0">
              <a:spcBef>
                <a:spcPct val="0"/>
              </a:spcBef>
              <a:spcAft>
                <a:spcPct val="0"/>
              </a:spcAft>
              <a:buFontTx/>
              <a:buNone/>
            </a:pPr>
            <a:r>
              <a:rPr lang="en-US" altLang="en-US" sz="1000">
                <a:solidFill>
                  <a:srgbClr val="000000"/>
                </a:solidFill>
                <a:cs typeface="Arial" panose="020B0604020202020204" pitchFamily="34" charset="0"/>
                <a:sym typeface="Wingdings" panose="05000000000000000000" pitchFamily="2" charset="2"/>
              </a:rPr>
              <a:t>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3440705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xfrm>
            <a:off x="10283826" y="6537325"/>
            <a:ext cx="384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a:spcBef>
                <a:spcPct val="0"/>
              </a:spcBef>
              <a:buFontTx/>
              <a:buNone/>
            </a:pPr>
            <a:fld id="{F52B4795-FAB2-466E-A0A7-A0AD31665432}" type="slidenum">
              <a:rPr lang="en-US" altLang="en-US" sz="1400">
                <a:solidFill>
                  <a:srgbClr val="000000"/>
                </a:solidFill>
              </a:rPr>
              <a:pPr>
                <a:spcBef>
                  <a:spcPct val="0"/>
                </a:spcBef>
                <a:buFontTx/>
                <a:buNone/>
              </a:pPr>
              <a:t>11</a:t>
            </a:fld>
            <a:endParaRPr lang="en-US" altLang="en-US" sz="1400">
              <a:solidFill>
                <a:srgbClr val="000000"/>
              </a:solidFill>
            </a:endParaRPr>
          </a:p>
        </p:txBody>
      </p:sp>
      <p:sp>
        <p:nvSpPr>
          <p:cNvPr id="14339" name="Rectangle 2"/>
          <p:cNvSpPr>
            <a:spLocks noGrp="1" noChangeArrowheads="1"/>
          </p:cNvSpPr>
          <p:nvPr>
            <p:ph type="title"/>
          </p:nvPr>
        </p:nvSpPr>
        <p:spPr>
          <a:xfrm>
            <a:off x="1600200" y="73026"/>
            <a:ext cx="8229600" cy="403225"/>
          </a:xfrm>
        </p:spPr>
        <p:txBody>
          <a:bodyPr/>
          <a:lstStyle/>
          <a:p>
            <a:pPr eaLnBrk="1" hangingPunct="1"/>
            <a:r>
              <a:rPr lang="en-US" altLang="en-US" smtClean="0">
                <a:ea typeface="ＭＳ Ｐゴシック" panose="020B0600070205080204" pitchFamily="34" charset="-128"/>
                <a:cs typeface="Arial" panose="020B0604020202020204" pitchFamily="34" charset="0"/>
              </a:rPr>
              <a:t>Bathymetry of Crater Lake</a:t>
            </a:r>
          </a:p>
        </p:txBody>
      </p:sp>
      <p:sp>
        <p:nvSpPr>
          <p:cNvPr id="14340" name="Rectangle 7"/>
          <p:cNvSpPr>
            <a:spLocks noChangeArrowheads="1"/>
          </p:cNvSpPr>
          <p:nvPr/>
        </p:nvSpPr>
        <p:spPr bwMode="auto">
          <a:xfrm>
            <a:off x="1706564" y="792163"/>
            <a:ext cx="8778875" cy="1077912"/>
          </a:xfrm>
          <a:prstGeom prst="rect">
            <a:avLst/>
          </a:prstGeom>
          <a:solidFill>
            <a:srgbClr val="CCECFF">
              <a:alpha val="50195"/>
            </a:srgbClr>
          </a:solidFill>
          <a:ln w="25400">
            <a:solidFill>
              <a:srgbClr val="006699"/>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spcBef>
                <a:spcPct val="0"/>
              </a:spcBef>
              <a:spcAft>
                <a:spcPts val="600"/>
              </a:spcAft>
              <a:buNone/>
            </a:pPr>
            <a:r>
              <a:rPr lang="en-US" altLang="en-US" sz="1600">
                <a:solidFill>
                  <a:srgbClr val="000000"/>
                </a:solidFill>
                <a:cs typeface="Arial" panose="020B0604020202020204" pitchFamily="34" charset="0"/>
                <a:sym typeface="Wingdings" panose="05000000000000000000" pitchFamily="2" charset="2"/>
              </a:rPr>
              <a:t>This bathymetric map of Crater Lake was created from data collected during a survey completed in the summer of 2000 by the USGS, NPS, and University of New Hampshire.  The data were collected at a spatial resolution of 2 meters using sonar.  For more information about this survey or to download the data see: </a:t>
            </a:r>
            <a:r>
              <a:rPr lang="en-US" altLang="en-US" sz="1600">
                <a:solidFill>
                  <a:srgbClr val="000000"/>
                </a:solidFill>
                <a:cs typeface="Arial" panose="020B0604020202020204" pitchFamily="34" charset="0"/>
                <a:sym typeface="Wingdings" panose="05000000000000000000" pitchFamily="2" charset="2"/>
                <a:hlinkClick r:id="rId3"/>
              </a:rPr>
              <a:t>http://geopubs.wr.usgs.gov/dds/dds-72/index.htm</a:t>
            </a:r>
            <a:endParaRPr lang="en-US" altLang="en-US" sz="1600">
              <a:solidFill>
                <a:srgbClr val="000000"/>
              </a:solidFill>
              <a:cs typeface="Arial" panose="020B0604020202020204" pitchFamily="34" charset="0"/>
              <a:sym typeface="Wingdings" panose="05000000000000000000" pitchFamily="2" charset="2"/>
            </a:endParaRPr>
          </a:p>
        </p:txBody>
      </p:sp>
      <p:pic>
        <p:nvPicPr>
          <p:cNvPr id="14341" name="Picture 18" descr="ma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008189"/>
            <a:ext cx="4919662" cy="4549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Rectangle 7"/>
          <p:cNvSpPr>
            <a:spLocks noChangeArrowheads="1"/>
          </p:cNvSpPr>
          <p:nvPr/>
        </p:nvSpPr>
        <p:spPr bwMode="auto">
          <a:xfrm>
            <a:off x="7010400" y="2741613"/>
            <a:ext cx="3475038" cy="2800350"/>
          </a:xfrm>
          <a:prstGeom prst="rect">
            <a:avLst/>
          </a:prstGeom>
          <a:solidFill>
            <a:srgbClr val="CCECFF">
              <a:alpha val="50195"/>
            </a:srgbClr>
          </a:solidFill>
          <a:ln w="25400">
            <a:solidFill>
              <a:srgbClr val="006699"/>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spcBef>
                <a:spcPct val="0"/>
              </a:spcBef>
              <a:spcAft>
                <a:spcPts val="600"/>
              </a:spcAft>
              <a:buNone/>
            </a:pPr>
            <a:r>
              <a:rPr lang="en-US" altLang="en-US" sz="1600">
                <a:solidFill>
                  <a:srgbClr val="000000"/>
                </a:solidFill>
                <a:cs typeface="Arial" panose="020B0604020202020204" pitchFamily="34" charset="0"/>
                <a:sym typeface="Wingdings" panose="05000000000000000000" pitchFamily="2" charset="2"/>
              </a:rPr>
              <a:t>A spatial resolution of 2 meters means that each elevation point represents a 2 m </a:t>
            </a:r>
            <a:r>
              <a:rPr lang="en-US" altLang="en-US" sz="16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1600">
                <a:solidFill>
                  <a:srgbClr val="000000"/>
                </a:solidFill>
                <a:cs typeface="Arial" panose="020B0604020202020204" pitchFamily="34" charset="0"/>
                <a:sym typeface="Wingdings" panose="05000000000000000000" pitchFamily="2" charset="2"/>
              </a:rPr>
              <a:t>2 m square. This resolution provides much more data than is needed to calculate an accurate volume and much more data than Excel can handle, so the data have been re-sampled to much lower resolutions of 500 meters, and 2000 meters and are included in an Excel file included on the next slide.</a:t>
            </a:r>
          </a:p>
        </p:txBody>
      </p:sp>
      <p:sp>
        <p:nvSpPr>
          <p:cNvPr id="14343" name="Rectangle 6"/>
          <p:cNvSpPr>
            <a:spLocks noChangeArrowheads="1"/>
          </p:cNvSpPr>
          <p:nvPr/>
        </p:nvSpPr>
        <p:spPr bwMode="auto">
          <a:xfrm>
            <a:off x="6678613" y="5976939"/>
            <a:ext cx="312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Aft>
                <a:spcPct val="0"/>
              </a:spcAft>
              <a:buFontTx/>
              <a:buNone/>
            </a:pPr>
            <a:r>
              <a:rPr lang="en-US" altLang="en-US" sz="1100" b="1">
                <a:solidFill>
                  <a:srgbClr val="000000"/>
                </a:solidFill>
                <a:cs typeface="Arial" panose="020B0604020202020204" pitchFamily="34" charset="0"/>
                <a:sym typeface="Wingdings" panose="05000000000000000000" pitchFamily="2" charset="2"/>
              </a:rPr>
              <a:t>Image from </a:t>
            </a:r>
            <a:r>
              <a:rPr lang="en-US" altLang="en-US" sz="1100" b="1">
                <a:solidFill>
                  <a:srgbClr val="000000"/>
                </a:solidFill>
                <a:cs typeface="Arial" panose="020B0604020202020204" pitchFamily="34" charset="0"/>
                <a:sym typeface="Wingdings" panose="05000000000000000000" pitchFamily="2" charset="2"/>
                <a:hlinkClick r:id="rId5"/>
              </a:rPr>
              <a:t>http://geopubs.wr.usgs.gov/dds/dds-72/site/mpvw.htm</a:t>
            </a:r>
            <a:endParaRPr lang="en-US" altLang="en-US" sz="1100" b="1">
              <a:solidFill>
                <a:srgbClr val="000000"/>
              </a:solidFill>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93065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xfrm>
            <a:off x="10283825" y="6537325"/>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a:spcBef>
                <a:spcPct val="0"/>
              </a:spcBef>
              <a:buFontTx/>
              <a:buNone/>
            </a:pPr>
            <a:fld id="{A4B9FFCC-9D9F-43CA-8439-8817609F4627}" type="slidenum">
              <a:rPr lang="en-US" altLang="en-US" sz="1400">
                <a:solidFill>
                  <a:srgbClr val="000000"/>
                </a:solidFill>
              </a:rPr>
              <a:pPr>
                <a:spcBef>
                  <a:spcPct val="0"/>
                </a:spcBef>
                <a:buFontTx/>
                <a:buNone/>
              </a:pPr>
              <a:t>12</a:t>
            </a:fld>
            <a:endParaRPr lang="en-US" altLang="en-US" sz="1400">
              <a:solidFill>
                <a:srgbClr val="000000"/>
              </a:solidFill>
            </a:endParaRPr>
          </a:p>
        </p:txBody>
      </p:sp>
      <p:sp>
        <p:nvSpPr>
          <p:cNvPr id="19459" name="Rectangle 2"/>
          <p:cNvSpPr>
            <a:spLocks noGrp="1" noChangeArrowheads="1"/>
          </p:cNvSpPr>
          <p:nvPr>
            <p:ph type="title"/>
          </p:nvPr>
        </p:nvSpPr>
        <p:spPr>
          <a:xfrm>
            <a:off x="1600200" y="73026"/>
            <a:ext cx="8229600" cy="403225"/>
          </a:xfrm>
        </p:spPr>
        <p:txBody>
          <a:bodyPr/>
          <a:lstStyle/>
          <a:p>
            <a:pPr eaLnBrk="1" hangingPunct="1"/>
            <a:r>
              <a:rPr lang="en-US" altLang="en-US" smtClean="0">
                <a:ea typeface="ＭＳ Ｐゴシック" panose="020B0600070205080204" pitchFamily="34" charset="-128"/>
                <a:cs typeface="Arial" panose="020B0604020202020204" pitchFamily="34" charset="0"/>
              </a:rPr>
              <a:t>The spreadsheet (provided)</a:t>
            </a:r>
            <a:endParaRPr lang="en-US" altLang="en-US" i="1" smtClean="0">
              <a:ea typeface="ＭＳ Ｐゴシック" panose="020B0600070205080204" pitchFamily="34" charset="-128"/>
              <a:cs typeface="Arial" panose="020B0604020202020204" pitchFamily="34" charset="0"/>
            </a:endParaRPr>
          </a:p>
        </p:txBody>
      </p:sp>
      <p:sp>
        <p:nvSpPr>
          <p:cNvPr id="21" name="Rectangle 7"/>
          <p:cNvSpPr>
            <a:spLocks noChangeArrowheads="1"/>
          </p:cNvSpPr>
          <p:nvPr/>
        </p:nvSpPr>
        <p:spPr bwMode="auto">
          <a:xfrm>
            <a:off x="7315200" y="792163"/>
            <a:ext cx="3170238" cy="5535612"/>
          </a:xfrm>
          <a:prstGeom prst="rect">
            <a:avLst/>
          </a:prstGeom>
          <a:solidFill>
            <a:srgbClr val="CCECFF">
              <a:alpha val="50195"/>
            </a:srgbClr>
          </a:solidFill>
          <a:ln w="25400">
            <a:solidFill>
              <a:srgbClr val="006699"/>
            </a:solidFill>
            <a:miter lim="800000"/>
            <a:headEnd/>
            <a:tailEnd/>
          </a:ln>
        </p:spPr>
        <p:txBody>
          <a:bodyPr>
            <a:spAutoFit/>
          </a:bodyPr>
          <a:lstStyle/>
          <a:p>
            <a:pPr fontAlgn="base">
              <a:lnSpc>
                <a:spcPct val="90000"/>
              </a:lnSpc>
              <a:spcBef>
                <a:spcPct val="0"/>
              </a:spcBef>
              <a:spcAft>
                <a:spcPct val="0"/>
              </a:spcAft>
              <a:defRPr/>
            </a:pPr>
            <a:r>
              <a:rPr lang="en-US" sz="1400" dirty="0">
                <a:solidFill>
                  <a:srgbClr val="000000"/>
                </a:solidFill>
                <a:cs typeface="Arial" charset="0"/>
                <a:sym typeface="Wingdings" panose="05000000000000000000" pitchFamily="2" charset="2"/>
              </a:rPr>
              <a:t>The Excel file contains two sheets, labeled 2000 m grid and 500 m grid.  Each sheet contains five columns for each row of data (each row is a prism), and one column with only one cell:</a:t>
            </a:r>
          </a:p>
          <a:p>
            <a:pPr fontAlgn="base">
              <a:lnSpc>
                <a:spcPct val="90000"/>
              </a:lnSpc>
              <a:spcBef>
                <a:spcPct val="0"/>
              </a:spcBef>
              <a:spcAft>
                <a:spcPct val="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a:defRPr/>
            </a:pPr>
            <a:r>
              <a:rPr lang="en-US" sz="1400" dirty="0">
                <a:solidFill>
                  <a:srgbClr val="000000"/>
                </a:solidFill>
                <a:cs typeface="Arial" charset="0"/>
                <a:sym typeface="Wingdings" panose="05000000000000000000" pitchFamily="2" charset="2"/>
              </a:rPr>
              <a:t>Bathymetry (m </a:t>
            </a:r>
            <a:r>
              <a:rPr lang="en-US" sz="1400" dirty="0" err="1">
                <a:solidFill>
                  <a:srgbClr val="000000"/>
                </a:solidFill>
                <a:cs typeface="Arial" charset="0"/>
                <a:sym typeface="Wingdings" panose="05000000000000000000" pitchFamily="2" charset="2"/>
              </a:rPr>
              <a:t>a.s.l</a:t>
            </a:r>
            <a:r>
              <a:rPr lang="en-US" sz="1400" dirty="0">
                <a:solidFill>
                  <a:srgbClr val="000000"/>
                </a:solidFill>
                <a:cs typeface="Arial" charset="0"/>
                <a:sym typeface="Wingdings" panose="05000000000000000000" pitchFamily="2" charset="2"/>
              </a:rPr>
              <a:t>.): Elevation of lake bottom for a single prism,</a:t>
            </a:r>
          </a:p>
          <a:p>
            <a:pPr marL="228600" indent="-228600" fontAlgn="base">
              <a:spcBef>
                <a:spcPct val="0"/>
              </a:spcBef>
              <a:spcAft>
                <a:spcPts val="30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startAt="2"/>
              <a:defRPr/>
            </a:pPr>
            <a:r>
              <a:rPr lang="en-US" sz="1400" i="1" dirty="0">
                <a:solidFill>
                  <a:srgbClr val="000000"/>
                </a:solidFill>
                <a:cs typeface="Arial" charset="0"/>
                <a:sym typeface="Wingdings" panose="05000000000000000000" pitchFamily="2" charset="2"/>
              </a:rPr>
              <a:t>L</a:t>
            </a:r>
            <a:r>
              <a:rPr lang="en-US" sz="1400" dirty="0">
                <a:solidFill>
                  <a:srgbClr val="000000"/>
                </a:solidFill>
                <a:cs typeface="Arial" charset="0"/>
                <a:sym typeface="Wingdings" panose="05000000000000000000" pitchFamily="2" charset="2"/>
              </a:rPr>
              <a:t> (m): length of sides of base of prism,</a:t>
            </a:r>
          </a:p>
          <a:p>
            <a:pPr marL="228600" indent="-228600" fontAlgn="base">
              <a:spcBef>
                <a:spcPct val="0"/>
              </a:spcBef>
              <a:spcAft>
                <a:spcPts val="30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startAt="3"/>
              <a:defRPr/>
            </a:pPr>
            <a:r>
              <a:rPr lang="en-US" sz="1400" i="1" dirty="0">
                <a:solidFill>
                  <a:srgbClr val="000000"/>
                </a:solidFill>
                <a:cs typeface="Arial" charset="0"/>
                <a:sym typeface="Wingdings" panose="05000000000000000000" pitchFamily="2" charset="2"/>
              </a:rPr>
              <a:t>h</a:t>
            </a:r>
            <a:r>
              <a:rPr lang="en-US" sz="1400" dirty="0">
                <a:solidFill>
                  <a:srgbClr val="000000"/>
                </a:solidFill>
                <a:cs typeface="Arial" charset="0"/>
                <a:sym typeface="Wingdings" panose="05000000000000000000" pitchFamily="2" charset="2"/>
              </a:rPr>
              <a:t> (m): height of prism,</a:t>
            </a:r>
          </a:p>
          <a:p>
            <a:pPr marL="228600" indent="-228600" fontAlgn="base">
              <a:spcBef>
                <a:spcPct val="0"/>
              </a:spcBef>
              <a:spcAft>
                <a:spcPts val="30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startAt="4"/>
              <a:defRPr/>
            </a:pPr>
            <a:r>
              <a:rPr lang="en-US" sz="1400" dirty="0">
                <a:solidFill>
                  <a:srgbClr val="000000"/>
                </a:solidFill>
                <a:cs typeface="Arial" charset="0"/>
                <a:sym typeface="Wingdings" panose="05000000000000000000" pitchFamily="2" charset="2"/>
              </a:rPr>
              <a:t>Volume (m</a:t>
            </a:r>
            <a:r>
              <a:rPr lang="en-US" sz="1400" baseline="30000" dirty="0">
                <a:solidFill>
                  <a:srgbClr val="000000"/>
                </a:solidFill>
                <a:cs typeface="Arial" charset="0"/>
                <a:sym typeface="Wingdings" panose="05000000000000000000" pitchFamily="2" charset="2"/>
              </a:rPr>
              <a:t>3</a:t>
            </a:r>
            <a:r>
              <a:rPr lang="en-US" sz="1400" dirty="0">
                <a:solidFill>
                  <a:srgbClr val="000000"/>
                </a:solidFill>
                <a:cs typeface="Arial" charset="0"/>
                <a:sym typeface="Wingdings" panose="05000000000000000000" pitchFamily="2" charset="2"/>
              </a:rPr>
              <a:t>): volume of prism in meters cubed,</a:t>
            </a:r>
          </a:p>
          <a:p>
            <a:pPr marL="228600" indent="-228600" fontAlgn="base">
              <a:spcBef>
                <a:spcPct val="0"/>
              </a:spcBef>
              <a:spcAft>
                <a:spcPts val="30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startAt="5"/>
              <a:defRPr/>
            </a:pPr>
            <a:r>
              <a:rPr lang="en-US" sz="1400" dirty="0">
                <a:solidFill>
                  <a:srgbClr val="000000"/>
                </a:solidFill>
                <a:cs typeface="Arial" charset="0"/>
                <a:sym typeface="Wingdings" panose="05000000000000000000" pitchFamily="2" charset="2"/>
              </a:rPr>
              <a:t>Volume (km</a:t>
            </a:r>
            <a:r>
              <a:rPr lang="en-US" sz="1400" baseline="30000" dirty="0">
                <a:solidFill>
                  <a:srgbClr val="000000"/>
                </a:solidFill>
                <a:cs typeface="Arial" charset="0"/>
                <a:sym typeface="Wingdings" panose="05000000000000000000" pitchFamily="2" charset="2"/>
              </a:rPr>
              <a:t>3</a:t>
            </a:r>
            <a:r>
              <a:rPr lang="en-US" sz="1400" dirty="0">
                <a:solidFill>
                  <a:srgbClr val="000000"/>
                </a:solidFill>
                <a:cs typeface="Arial" charset="0"/>
                <a:sym typeface="Wingdings" panose="05000000000000000000" pitchFamily="2" charset="2"/>
              </a:rPr>
              <a:t>): volume of prism in cubic kilometers,</a:t>
            </a:r>
          </a:p>
          <a:p>
            <a:pPr marL="228600" indent="-228600" fontAlgn="base">
              <a:spcBef>
                <a:spcPct val="0"/>
              </a:spcBef>
              <a:spcAft>
                <a:spcPts val="300"/>
              </a:spcAft>
              <a:defRPr/>
            </a:pPr>
            <a:endParaRPr lang="en-US" sz="1400" dirty="0">
              <a:solidFill>
                <a:srgbClr val="000000"/>
              </a:solidFill>
              <a:cs typeface="Arial" charset="0"/>
              <a:sym typeface="Wingdings" panose="05000000000000000000" pitchFamily="2" charset="2"/>
            </a:endParaRPr>
          </a:p>
          <a:p>
            <a:pPr marL="228600" indent="-228600" fontAlgn="base">
              <a:spcBef>
                <a:spcPct val="0"/>
              </a:spcBef>
              <a:spcAft>
                <a:spcPts val="300"/>
              </a:spcAft>
              <a:buFontTx/>
              <a:buAutoNum type="alphaUcPeriod" startAt="6"/>
              <a:defRPr/>
            </a:pPr>
            <a:r>
              <a:rPr lang="en-US" sz="1400" dirty="0">
                <a:solidFill>
                  <a:srgbClr val="000000"/>
                </a:solidFill>
                <a:cs typeface="Arial" charset="0"/>
                <a:sym typeface="Wingdings" panose="05000000000000000000" pitchFamily="2" charset="2"/>
              </a:rPr>
              <a:t>Total Volume (km</a:t>
            </a:r>
            <a:r>
              <a:rPr lang="en-US" sz="1400" baseline="30000" dirty="0">
                <a:solidFill>
                  <a:srgbClr val="000000"/>
                </a:solidFill>
                <a:cs typeface="Arial" charset="0"/>
                <a:sym typeface="Wingdings" panose="05000000000000000000" pitchFamily="2" charset="2"/>
              </a:rPr>
              <a:t>3</a:t>
            </a:r>
            <a:r>
              <a:rPr lang="en-US" sz="1400" dirty="0">
                <a:solidFill>
                  <a:srgbClr val="000000"/>
                </a:solidFill>
                <a:cs typeface="Arial" charset="0"/>
                <a:sym typeface="Wingdings" panose="05000000000000000000" pitchFamily="2" charset="2"/>
              </a:rPr>
              <a:t>): total </a:t>
            </a:r>
          </a:p>
          <a:p>
            <a:pPr marL="228600" indent="-228600" fontAlgn="base">
              <a:spcBef>
                <a:spcPct val="0"/>
              </a:spcBef>
              <a:spcAft>
                <a:spcPts val="300"/>
              </a:spcAft>
              <a:defRPr/>
            </a:pPr>
            <a:r>
              <a:rPr lang="en-US" sz="1400" dirty="0">
                <a:solidFill>
                  <a:srgbClr val="000000"/>
                </a:solidFill>
                <a:cs typeface="Arial" charset="0"/>
                <a:sym typeface="Wingdings" panose="05000000000000000000" pitchFamily="2" charset="2"/>
              </a:rPr>
              <a:t>	volume of water in Crater Lake in cubic kilometers.</a:t>
            </a:r>
          </a:p>
        </p:txBody>
      </p:sp>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1" y="3657601"/>
            <a:ext cx="5286375" cy="26400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9462" name="Object 15">
            <a:hlinkClick r:id="" action="ppaction://ole?verb=1"/>
          </p:cNvPr>
          <p:cNvGraphicFramePr>
            <a:graphicFrameLocks noChangeAspect="1"/>
          </p:cNvGraphicFramePr>
          <p:nvPr/>
        </p:nvGraphicFramePr>
        <p:xfrm>
          <a:off x="3621088" y="2479675"/>
          <a:ext cx="1371600" cy="1157288"/>
        </p:xfrm>
        <a:graphic>
          <a:graphicData uri="http://schemas.openxmlformats.org/presentationml/2006/ole">
            <mc:AlternateContent xmlns:mc="http://schemas.openxmlformats.org/markup-compatibility/2006">
              <mc:Choice xmlns:v="urn:schemas-microsoft-com:vml" Requires="v">
                <p:oleObj spid="_x0000_s1067" name="Worksheet" showAsIcon="1" r:id="rId5" imgW="914400" imgH="771480" progId="Excel.Sheet.8">
                  <p:embed/>
                </p:oleObj>
              </mc:Choice>
              <mc:Fallback>
                <p:oleObj name="Worksheet" showAsIcon="1" r:id="rId5" imgW="914400" imgH="77148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1088" y="2479675"/>
                        <a:ext cx="1371600" cy="115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Text Box 5"/>
          <p:cNvSpPr txBox="1">
            <a:spLocks noChangeArrowheads="1"/>
          </p:cNvSpPr>
          <p:nvPr/>
        </p:nvSpPr>
        <p:spPr bwMode="auto">
          <a:xfrm>
            <a:off x="1706563" y="795338"/>
            <a:ext cx="5294312" cy="1477962"/>
          </a:xfrm>
          <a:prstGeom prst="rect">
            <a:avLst/>
          </a:prstGeom>
          <a:solidFill>
            <a:srgbClr val="CCFFCC">
              <a:alpha val="49803"/>
            </a:srgbClr>
          </a:solidFill>
          <a:ln w="25400">
            <a:solidFill>
              <a:srgbClr val="339966"/>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500">
                <a:solidFill>
                  <a:srgbClr val="000000"/>
                </a:solidFill>
                <a:cs typeface="Arial" panose="020B0604020202020204" pitchFamily="34" charset="0"/>
                <a:sym typeface="Wingdings" panose="05000000000000000000" pitchFamily="2" charset="2"/>
              </a:rPr>
              <a:t>Click on the Excel worksheet to the right and save immediately to your computer.  Complete the spreadsheets at each of the tabs starting with “2000 Grid.”  Yellow cells contain given values, and orange cells contain formulas.  The spreadsheet at the “EOM Answers” tab is for your answers to the end-of-module questions.  </a:t>
            </a:r>
          </a:p>
        </p:txBody>
      </p:sp>
    </p:spTree>
    <p:extLst>
      <p:ext uri="{BB962C8B-B14F-4D97-AF65-F5344CB8AC3E}">
        <p14:creationId xmlns:p14="http://schemas.microsoft.com/office/powerpoint/2010/main" val="324612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25" y="2016125"/>
            <a:ext cx="6635750" cy="33607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Slide Number Placeholder 4"/>
          <p:cNvSpPr>
            <a:spLocks noGrp="1"/>
          </p:cNvSpPr>
          <p:nvPr>
            <p:ph type="sldNum" sz="quarter" idx="12"/>
          </p:nvPr>
        </p:nvSpPr>
        <p:spPr>
          <a:xfrm>
            <a:off x="10283826" y="6537325"/>
            <a:ext cx="384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a:spcBef>
                <a:spcPct val="0"/>
              </a:spcBef>
              <a:buFontTx/>
              <a:buNone/>
            </a:pPr>
            <a:fld id="{960F61D9-8922-4FC3-B258-A807384B1E7D}" type="slidenum">
              <a:rPr lang="en-US" altLang="en-US" sz="1400">
                <a:solidFill>
                  <a:srgbClr val="000000"/>
                </a:solidFill>
              </a:rPr>
              <a:pPr>
                <a:spcBef>
                  <a:spcPct val="0"/>
                </a:spcBef>
                <a:buFontTx/>
                <a:buNone/>
              </a:pPr>
              <a:t>13</a:t>
            </a:fld>
            <a:endParaRPr lang="en-US" altLang="en-US" sz="1400">
              <a:solidFill>
                <a:srgbClr val="000000"/>
              </a:solidFill>
            </a:endParaRPr>
          </a:p>
        </p:txBody>
      </p:sp>
      <p:sp>
        <p:nvSpPr>
          <p:cNvPr id="26628" name="Rectangle 2"/>
          <p:cNvSpPr>
            <a:spLocks noGrp="1" noChangeArrowheads="1"/>
          </p:cNvSpPr>
          <p:nvPr>
            <p:ph type="title"/>
          </p:nvPr>
        </p:nvSpPr>
        <p:spPr>
          <a:xfrm>
            <a:off x="1600200" y="73026"/>
            <a:ext cx="8229600" cy="403225"/>
          </a:xfrm>
        </p:spPr>
        <p:txBody>
          <a:bodyPr/>
          <a:lstStyle/>
          <a:p>
            <a:pPr eaLnBrk="1" hangingPunct="1"/>
            <a:r>
              <a:rPr lang="en-US" altLang="en-US" smtClean="0">
                <a:ea typeface="ＭＳ Ｐゴシック" panose="020B0600070205080204" pitchFamily="34" charset="-128"/>
                <a:cs typeface="Arial" panose="020B0604020202020204" pitchFamily="34" charset="0"/>
              </a:rPr>
              <a:t>Conversions</a:t>
            </a:r>
          </a:p>
        </p:txBody>
      </p:sp>
      <p:sp>
        <p:nvSpPr>
          <p:cNvPr id="16" name="Rectangle 7"/>
          <p:cNvSpPr>
            <a:spLocks noChangeArrowheads="1"/>
          </p:cNvSpPr>
          <p:nvPr/>
        </p:nvSpPr>
        <p:spPr bwMode="auto">
          <a:xfrm>
            <a:off x="6670676" y="5829300"/>
            <a:ext cx="3025775" cy="757238"/>
          </a:xfrm>
          <a:prstGeom prst="rect">
            <a:avLst/>
          </a:prstGeom>
          <a:solidFill>
            <a:srgbClr val="FF7C80">
              <a:alpha val="49803"/>
            </a:srgbClr>
          </a:solidFill>
          <a:ln w="25400">
            <a:solidFill>
              <a:srgbClr val="800000"/>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Bef>
                <a:spcPct val="0"/>
              </a:spcBef>
              <a:spcAft>
                <a:spcPct val="0"/>
              </a:spcAft>
              <a:buFontTx/>
              <a:buNone/>
            </a:pPr>
            <a:r>
              <a:rPr lang="en-US" altLang="en-US" sz="1600">
                <a:cs typeface="Arial" panose="020B0604020202020204" pitchFamily="34" charset="0"/>
                <a:sym typeface="Wingdings" panose="05000000000000000000" pitchFamily="2" charset="2"/>
              </a:rPr>
              <a:t>Hint: Because the volumes are in m</a:t>
            </a:r>
            <a:r>
              <a:rPr lang="en-US" altLang="en-US" sz="1600" baseline="30000">
                <a:cs typeface="Arial" panose="020B0604020202020204" pitchFamily="34" charset="0"/>
                <a:sym typeface="Wingdings" panose="05000000000000000000" pitchFamily="2" charset="2"/>
              </a:rPr>
              <a:t>3</a:t>
            </a:r>
            <a:r>
              <a:rPr lang="en-US" altLang="en-US" sz="1600">
                <a:cs typeface="Arial" panose="020B0604020202020204" pitchFamily="34" charset="0"/>
                <a:sym typeface="Wingdings" panose="05000000000000000000" pitchFamily="2" charset="2"/>
              </a:rPr>
              <a:t> the conversion factor must also be cubed.</a:t>
            </a:r>
          </a:p>
        </p:txBody>
      </p:sp>
      <p:sp>
        <p:nvSpPr>
          <p:cNvPr id="26630" name="Rectangle 7"/>
          <p:cNvSpPr>
            <a:spLocks noChangeArrowheads="1"/>
          </p:cNvSpPr>
          <p:nvPr/>
        </p:nvSpPr>
        <p:spPr bwMode="auto">
          <a:xfrm>
            <a:off x="2489200" y="808039"/>
            <a:ext cx="7213600" cy="534987"/>
          </a:xfrm>
          <a:prstGeom prst="rect">
            <a:avLst/>
          </a:prstGeom>
          <a:solidFill>
            <a:srgbClr val="CCFFCC">
              <a:alpha val="49803"/>
            </a:srgbClr>
          </a:solidFill>
          <a:ln w="25400">
            <a:solidFill>
              <a:srgbClr val="339966"/>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The volumes you just calculated are very large numbers and not very easy to work with.  To make  them easier to compare you can convert them to km</a:t>
            </a:r>
            <a:r>
              <a:rPr lang="en-US" altLang="en-US" sz="1600" baseline="30000">
                <a:solidFill>
                  <a:srgbClr val="000000"/>
                </a:solidFill>
                <a:cs typeface="Arial" panose="020B0604020202020204" pitchFamily="34" charset="0"/>
                <a:sym typeface="Wingdings" panose="05000000000000000000" pitchFamily="2" charset="2"/>
              </a:rPr>
              <a:t>3</a:t>
            </a:r>
            <a:r>
              <a:rPr lang="en-US" altLang="en-US" sz="1600">
                <a:solidFill>
                  <a:srgbClr val="000000"/>
                </a:solidFill>
                <a:cs typeface="Arial" panose="020B0604020202020204" pitchFamily="34" charset="0"/>
                <a:sym typeface="Wingdings" panose="05000000000000000000" pitchFamily="2" charset="2"/>
              </a:rPr>
              <a:t>.  </a:t>
            </a:r>
          </a:p>
        </p:txBody>
      </p:sp>
      <p:sp>
        <p:nvSpPr>
          <p:cNvPr id="26631" name="Rectangle 7"/>
          <p:cNvSpPr>
            <a:spLocks noChangeArrowheads="1"/>
          </p:cNvSpPr>
          <p:nvPr/>
        </p:nvSpPr>
        <p:spPr bwMode="auto">
          <a:xfrm>
            <a:off x="2130425" y="6049964"/>
            <a:ext cx="3124200" cy="536575"/>
          </a:xfrm>
          <a:prstGeom prst="rect">
            <a:avLst/>
          </a:prstGeom>
          <a:solidFill>
            <a:srgbClr val="CCFFCC">
              <a:alpha val="49803"/>
            </a:srgbClr>
          </a:solidFill>
          <a:ln w="25400">
            <a:solidFill>
              <a:srgbClr val="339966"/>
            </a:solidFill>
            <a:miter lim="800000"/>
            <a:headEnd/>
            <a:tailEnd/>
          </a:ln>
        </p:spPr>
        <p:txBody>
          <a:bodyPr>
            <a:spAutoFit/>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fontAlgn="base">
              <a:lnSpc>
                <a:spcPct val="90000"/>
              </a:lnSpc>
              <a:spcBef>
                <a:spcPct val="0"/>
              </a:spcBef>
              <a:spcAft>
                <a:spcPct val="0"/>
              </a:spcAft>
              <a:buFontTx/>
              <a:buNone/>
            </a:pPr>
            <a:r>
              <a:rPr lang="en-US" altLang="en-US" sz="1600">
                <a:solidFill>
                  <a:srgbClr val="000000"/>
                </a:solidFill>
                <a:cs typeface="Arial" panose="020B0604020202020204" pitchFamily="34" charset="0"/>
                <a:sym typeface="Wingdings" panose="05000000000000000000" pitchFamily="2" charset="2"/>
              </a:rPr>
              <a:t>Your spreadsheet should now look like this one.</a:t>
            </a:r>
          </a:p>
        </p:txBody>
      </p:sp>
    </p:spTree>
    <p:extLst>
      <p:ext uri="{BB962C8B-B14F-4D97-AF65-F5344CB8AC3E}">
        <p14:creationId xmlns:p14="http://schemas.microsoft.com/office/powerpoint/2010/main" val="142926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xfrm>
            <a:off x="10283826" y="6537325"/>
            <a:ext cx="384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8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8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8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8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800000"/>
                </a:solidFill>
                <a:latin typeface="Arial" panose="020B0604020202020204" pitchFamily="34" charset="0"/>
                <a:ea typeface="ＭＳ Ｐゴシック" panose="020B0600070205080204" pitchFamily="34" charset="-128"/>
              </a:defRPr>
            </a:lvl9pPr>
          </a:lstStyle>
          <a:p>
            <a:pPr>
              <a:spcBef>
                <a:spcPct val="0"/>
              </a:spcBef>
              <a:buFontTx/>
              <a:buNone/>
            </a:pPr>
            <a:fld id="{6A998839-850D-44FA-BC15-937C3CB9679F}" type="slidenum">
              <a:rPr lang="en-US" altLang="en-US" sz="1400">
                <a:solidFill>
                  <a:srgbClr val="000000"/>
                </a:solidFill>
              </a:rPr>
              <a:pPr>
                <a:spcBef>
                  <a:spcPct val="0"/>
                </a:spcBef>
                <a:buFontTx/>
                <a:buNone/>
              </a:pPr>
              <a:t>14</a:t>
            </a:fld>
            <a:endParaRPr lang="en-US" altLang="en-US" sz="1400">
              <a:solidFill>
                <a:srgbClr val="000000"/>
              </a:solidFill>
            </a:endParaRPr>
          </a:p>
        </p:txBody>
      </p:sp>
      <p:sp>
        <p:nvSpPr>
          <p:cNvPr id="36867" name="Rectangle 2"/>
          <p:cNvSpPr>
            <a:spLocks noGrp="1" noChangeArrowheads="1"/>
          </p:cNvSpPr>
          <p:nvPr>
            <p:ph type="title"/>
          </p:nvPr>
        </p:nvSpPr>
        <p:spPr>
          <a:xfrm>
            <a:off x="1600200" y="73026"/>
            <a:ext cx="8229600" cy="403225"/>
          </a:xfrm>
        </p:spPr>
        <p:txBody>
          <a:bodyPr/>
          <a:lstStyle/>
          <a:p>
            <a:pPr eaLnBrk="1" hangingPunct="1"/>
            <a:r>
              <a:rPr lang="en-US" altLang="en-US" smtClean="0">
                <a:ea typeface="ＭＳ Ｐゴシック" panose="020B0600070205080204" pitchFamily="34" charset="-128"/>
                <a:cs typeface="Arial" panose="020B0604020202020204" pitchFamily="34" charset="0"/>
              </a:rPr>
              <a:t>End-of-module assignment</a:t>
            </a:r>
          </a:p>
        </p:txBody>
      </p:sp>
      <p:sp>
        <p:nvSpPr>
          <p:cNvPr id="2054" name="Rectangle 7"/>
          <p:cNvSpPr>
            <a:spLocks noChangeArrowheads="1"/>
          </p:cNvSpPr>
          <p:nvPr/>
        </p:nvSpPr>
        <p:spPr bwMode="auto">
          <a:xfrm>
            <a:off x="1706564" y="1009650"/>
            <a:ext cx="8778875" cy="4770438"/>
          </a:xfrm>
          <a:prstGeom prst="rect">
            <a:avLst/>
          </a:prstGeom>
          <a:solidFill>
            <a:srgbClr val="CCFFCC">
              <a:alpha val="50195"/>
            </a:srgbClr>
          </a:solidFill>
          <a:ln w="25400">
            <a:solidFill>
              <a:srgbClr val="339966"/>
            </a:solidFill>
            <a:miter lim="800000"/>
            <a:headEnd/>
            <a:tailEnd/>
          </a:ln>
        </p:spPr>
        <p:txBody>
          <a:bodyPr>
            <a:spAutoFit/>
          </a:bodyPr>
          <a:lstStyle/>
          <a:p>
            <a:pPr marL="320040" indent="-320040" fontAlgn="base">
              <a:spcBef>
                <a:spcPct val="0"/>
              </a:spcBef>
              <a:spcAft>
                <a:spcPts val="300"/>
              </a:spcAft>
              <a:buFontTx/>
              <a:buAutoNum type="arabicPeriod"/>
              <a:defRPr/>
            </a:pPr>
            <a:r>
              <a:rPr lang="en-US" sz="1400" dirty="0">
                <a:solidFill>
                  <a:srgbClr val="000000"/>
                </a:solidFill>
                <a:cs typeface="Arial" charset="0"/>
                <a:sym typeface="Wingdings" charset="2"/>
              </a:rPr>
              <a:t>Now that you know the most accurate volume of water in Crater Lake convert this volume into gallons.  If the government decided to sell each gallon of water in the lake for $1, would they be able to pay off the national debt?</a:t>
            </a:r>
          </a:p>
          <a:p>
            <a:pPr marL="320040" indent="-320040" fontAlgn="base">
              <a:spcBef>
                <a:spcPct val="0"/>
              </a:spcBef>
              <a:spcAft>
                <a:spcPts val="300"/>
              </a:spcAft>
              <a:buFontTx/>
              <a:buAutoNum type="arabicPeriod"/>
              <a:defRPr/>
            </a:pPr>
            <a:r>
              <a:rPr lang="en-US" sz="1400" dirty="0">
                <a:solidFill>
                  <a:srgbClr val="000000"/>
                </a:solidFill>
                <a:cs typeface="Arial" charset="0"/>
                <a:sym typeface="Wingdings" charset="2"/>
              </a:rPr>
              <a:t>You just learned that the rectangular prism technique has sources of error that stem from the shape of the prism used.  How might you design a new technique for calculating the volume of a complex shape such as Crater Lake?  What 3D shape or mixture of shapes might you use to reduce the amount of error associated with “unfilled” volumes?</a:t>
            </a:r>
          </a:p>
          <a:p>
            <a:pPr marL="342900" indent="-342900" fontAlgn="base">
              <a:spcBef>
                <a:spcPct val="0"/>
              </a:spcBef>
              <a:spcAft>
                <a:spcPts val="300"/>
              </a:spcAft>
              <a:buFontTx/>
              <a:buAutoNum type="arabicPeriod" startAt="3"/>
              <a:defRPr/>
            </a:pPr>
            <a:r>
              <a:rPr lang="en-US" sz="1400" dirty="0">
                <a:solidFill>
                  <a:srgbClr val="000000"/>
                </a:solidFill>
                <a:cs typeface="Arial" charset="0"/>
                <a:sym typeface="Wingdings" charset="2"/>
              </a:rPr>
              <a:t>The volcanism that began to rebuild Crater Lake resulted in the formation of two smaller volcanic vents.  One, called Wizard Island, rises above the lake surface while the other, Merriam Cone, remains hidden beneath the water.  Using the spreadsheet attached below calculate the volume of Merriam Cone using an elevation of 1289 m </a:t>
            </a:r>
            <a:r>
              <a:rPr lang="en-US" sz="1400" dirty="0" err="1">
                <a:solidFill>
                  <a:srgbClr val="000000"/>
                </a:solidFill>
                <a:cs typeface="Arial" charset="0"/>
                <a:sym typeface="Wingdings" charset="2"/>
              </a:rPr>
              <a:t>a.s.l</a:t>
            </a:r>
            <a:r>
              <a:rPr lang="en-US" sz="1400" dirty="0">
                <a:solidFill>
                  <a:srgbClr val="000000"/>
                </a:solidFill>
                <a:cs typeface="Arial" charset="0"/>
                <a:sym typeface="Wingdings" charset="2"/>
              </a:rPr>
              <a:t>.</a:t>
            </a:r>
            <a:r>
              <a:rPr lang="en-US" sz="1400" dirty="0">
                <a:solidFill>
                  <a:srgbClr val="FFFF00"/>
                </a:solidFill>
                <a:cs typeface="Arial" charset="0"/>
                <a:sym typeface="Wingdings" charset="2"/>
              </a:rPr>
              <a:t> </a:t>
            </a:r>
            <a:r>
              <a:rPr lang="en-US" sz="1400" dirty="0">
                <a:solidFill>
                  <a:srgbClr val="000000"/>
                </a:solidFill>
                <a:cs typeface="Arial" charset="0"/>
                <a:sym typeface="Wingdings" charset="2"/>
              </a:rPr>
              <a:t>as the base of the cone.  The only difference between this calculation and the one you used in the module is that this time your volume is upside down so you will need to use the absolute value (ABS) function in Excel to calculate the height.  </a:t>
            </a:r>
          </a:p>
          <a:p>
            <a:pPr marL="320040" indent="-320040" fontAlgn="base">
              <a:spcBef>
                <a:spcPct val="0"/>
              </a:spcBef>
              <a:spcAft>
                <a:spcPts val="300"/>
              </a:spcAft>
              <a:defRPr/>
            </a:pPr>
            <a:r>
              <a:rPr lang="en-US" sz="1400" dirty="0">
                <a:solidFill>
                  <a:srgbClr val="000000"/>
                </a:solidFill>
                <a:cs typeface="Arial" charset="0"/>
                <a:sym typeface="Wingdings" charset="2"/>
              </a:rPr>
              <a:t>4.	The estimated height of the summit of Mount </a:t>
            </a:r>
            <a:r>
              <a:rPr lang="en-US" sz="1400" dirty="0" err="1">
                <a:solidFill>
                  <a:srgbClr val="000000"/>
                </a:solidFill>
                <a:cs typeface="Arial" charset="0"/>
                <a:sym typeface="Wingdings" charset="2"/>
              </a:rPr>
              <a:t>Mazama</a:t>
            </a:r>
            <a:r>
              <a:rPr lang="en-US" sz="1400" dirty="0">
                <a:solidFill>
                  <a:srgbClr val="000000"/>
                </a:solidFill>
                <a:cs typeface="Arial" charset="0"/>
                <a:sym typeface="Wingdings" charset="2"/>
              </a:rPr>
              <a:t> is 3,700 m </a:t>
            </a:r>
            <a:r>
              <a:rPr lang="en-US" sz="1400" dirty="0" err="1">
                <a:solidFill>
                  <a:srgbClr val="000000"/>
                </a:solidFill>
                <a:cs typeface="Arial" charset="0"/>
                <a:sym typeface="Wingdings" charset="2"/>
              </a:rPr>
              <a:t>a.s.l</a:t>
            </a:r>
            <a:r>
              <a:rPr lang="en-US" sz="1400" dirty="0">
                <a:solidFill>
                  <a:srgbClr val="000000"/>
                </a:solidFill>
                <a:cs typeface="Arial" charset="0"/>
                <a:sym typeface="Wingdings" charset="2"/>
              </a:rPr>
              <a:t>.  The diameter of the caldera rim of Crater Lake is 9.7 km and the elevation of the bottom of the lake is 1943 m </a:t>
            </a:r>
            <a:r>
              <a:rPr lang="en-US" sz="1400" dirty="0" err="1">
                <a:solidFill>
                  <a:srgbClr val="000000"/>
                </a:solidFill>
                <a:cs typeface="Arial" charset="0"/>
                <a:sym typeface="Wingdings" charset="2"/>
              </a:rPr>
              <a:t>a.s.l</a:t>
            </a:r>
            <a:r>
              <a:rPr lang="en-US" sz="1400" dirty="0">
                <a:solidFill>
                  <a:srgbClr val="000000"/>
                </a:solidFill>
                <a:cs typeface="Arial" charset="0"/>
                <a:sym typeface="Wingdings" charset="2"/>
              </a:rPr>
              <a:t>.  Assuming that the lake bottom is flat (big assumption) use the above information to create a spreadsheet to calculate the volume of the former summit of Mount </a:t>
            </a:r>
            <a:r>
              <a:rPr lang="en-US" sz="1400" dirty="0" err="1">
                <a:solidFill>
                  <a:srgbClr val="000000"/>
                </a:solidFill>
                <a:cs typeface="Arial" charset="0"/>
                <a:sym typeface="Wingdings" charset="2"/>
              </a:rPr>
              <a:t>Mazama</a:t>
            </a:r>
            <a:r>
              <a:rPr lang="en-US" sz="1400" dirty="0">
                <a:solidFill>
                  <a:srgbClr val="000000"/>
                </a:solidFill>
                <a:cs typeface="Arial" charset="0"/>
                <a:sym typeface="Wingdings" charset="2"/>
              </a:rPr>
              <a:t> that was blown away during the cataclysmic eruption ~7,700 years ago (in km</a:t>
            </a:r>
            <a:r>
              <a:rPr lang="en-US" sz="1400" baseline="30000" dirty="0">
                <a:solidFill>
                  <a:srgbClr val="000000"/>
                </a:solidFill>
                <a:cs typeface="Arial" charset="0"/>
                <a:sym typeface="Wingdings" charset="2"/>
              </a:rPr>
              <a:t>3</a:t>
            </a:r>
            <a:r>
              <a:rPr lang="en-US" sz="1400" dirty="0">
                <a:solidFill>
                  <a:srgbClr val="000000"/>
                </a:solidFill>
                <a:cs typeface="Arial" charset="0"/>
                <a:sym typeface="Wingdings" charset="2"/>
              </a:rPr>
              <a:t>).  Hint: A cone is a reasonable approximation for the shape of the summit.</a:t>
            </a:r>
          </a:p>
          <a:p>
            <a:pPr marL="320040" indent="-320040" fontAlgn="base">
              <a:spcBef>
                <a:spcPct val="0"/>
              </a:spcBef>
              <a:spcAft>
                <a:spcPts val="300"/>
              </a:spcAft>
              <a:defRPr/>
            </a:pPr>
            <a:r>
              <a:rPr lang="en-US" sz="1400" dirty="0">
                <a:solidFill>
                  <a:srgbClr val="000000"/>
                </a:solidFill>
                <a:cs typeface="Arial" charset="0"/>
                <a:sym typeface="Wingdings" charset="2"/>
              </a:rPr>
              <a:t>5.	If Crater Lake were to begin erupting lava flows and rebuilding it’s summit at an eruption rate of 2.0 </a:t>
            </a:r>
            <a:r>
              <a:rPr lang="en-US" sz="1400" dirty="0">
                <a:solidFill>
                  <a:srgbClr val="000000"/>
                </a:solidFill>
                <a:latin typeface="Times New Roman" charset="0"/>
                <a:cs typeface="Times New Roman" charset="0"/>
                <a:sym typeface="Wingdings" charset="2"/>
              </a:rPr>
              <a:t>×</a:t>
            </a:r>
            <a:r>
              <a:rPr lang="en-US" sz="1400" dirty="0">
                <a:solidFill>
                  <a:srgbClr val="000000"/>
                </a:solidFill>
                <a:cs typeface="Arial" charset="0"/>
                <a:sym typeface="Wingdings" charset="2"/>
              </a:rPr>
              <a:t> 10</a:t>
            </a:r>
            <a:r>
              <a:rPr lang="en-US" sz="1400" baseline="30000" dirty="0">
                <a:solidFill>
                  <a:srgbClr val="000000"/>
                </a:solidFill>
                <a:cs typeface="Arial" charset="0"/>
                <a:sym typeface="Wingdings" charset="2"/>
              </a:rPr>
              <a:t>-3</a:t>
            </a:r>
            <a:r>
              <a:rPr lang="en-US" sz="1400" dirty="0">
                <a:solidFill>
                  <a:srgbClr val="000000"/>
                </a:solidFill>
                <a:cs typeface="Arial" charset="0"/>
                <a:sym typeface="Wingdings" charset="2"/>
              </a:rPr>
              <a:t> km</a:t>
            </a:r>
            <a:r>
              <a:rPr lang="en-US" sz="1400" baseline="30000" dirty="0">
                <a:solidFill>
                  <a:srgbClr val="000000"/>
                </a:solidFill>
                <a:cs typeface="Arial" charset="0"/>
                <a:sym typeface="Wingdings" charset="2"/>
              </a:rPr>
              <a:t>3</a:t>
            </a:r>
            <a:r>
              <a:rPr lang="en-US" sz="1400" dirty="0">
                <a:solidFill>
                  <a:srgbClr val="000000"/>
                </a:solidFill>
                <a:cs typeface="Arial" charset="0"/>
                <a:sym typeface="Wingdings" charset="2"/>
              </a:rPr>
              <a:t>/year how many years would it take for the volcano to reach the same height (and therefore volume) that Mount </a:t>
            </a:r>
            <a:r>
              <a:rPr lang="en-US" sz="1400" dirty="0" err="1">
                <a:solidFill>
                  <a:srgbClr val="000000"/>
                </a:solidFill>
                <a:cs typeface="Arial" charset="0"/>
                <a:sym typeface="Wingdings" charset="2"/>
              </a:rPr>
              <a:t>Mazama</a:t>
            </a:r>
            <a:r>
              <a:rPr lang="en-US" sz="1400" dirty="0">
                <a:solidFill>
                  <a:srgbClr val="000000"/>
                </a:solidFill>
                <a:cs typeface="Arial" charset="0"/>
                <a:sym typeface="Wingdings" charset="2"/>
              </a:rPr>
              <a:t> was before the eruption ~7,700 years ago. </a:t>
            </a:r>
          </a:p>
        </p:txBody>
      </p:sp>
    </p:spTree>
    <p:extLst>
      <p:ext uri="{BB962C8B-B14F-4D97-AF65-F5344CB8AC3E}">
        <p14:creationId xmlns:p14="http://schemas.microsoft.com/office/powerpoint/2010/main" val="378047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Cognitive Load Theory</a:t>
            </a:r>
            <a:endParaRPr lang="en-US" dirty="0"/>
          </a:p>
        </p:txBody>
      </p:sp>
      <p:sp>
        <p:nvSpPr>
          <p:cNvPr id="5" name="Content Placeholder 4"/>
          <p:cNvSpPr>
            <a:spLocks noGrp="1"/>
          </p:cNvSpPr>
          <p:nvPr>
            <p:ph idx="1"/>
          </p:nvPr>
        </p:nvSpPr>
        <p:spPr/>
        <p:txBody>
          <a:bodyPr/>
          <a:lstStyle/>
          <a:p>
            <a:r>
              <a:rPr lang="en-US" dirty="0" smtClean="0"/>
              <a:t>Course redesigned in 2015</a:t>
            </a:r>
          </a:p>
          <a:p>
            <a:r>
              <a:rPr lang="en-US" dirty="0" smtClean="0"/>
              <a:t>Based on Cognitive Load Theory (Sweller </a:t>
            </a:r>
            <a:r>
              <a:rPr lang="en-US" dirty="0" smtClean="0"/>
              <a:t>1988, 2011)</a:t>
            </a:r>
            <a:endParaRPr lang="en-US" dirty="0" smtClean="0"/>
          </a:p>
          <a:p>
            <a:r>
              <a:rPr lang="en-US" dirty="0" smtClean="0"/>
              <a:t>Instructors are experts, students are novices</a:t>
            </a:r>
          </a:p>
          <a:p>
            <a:r>
              <a:rPr lang="en-US" dirty="0" smtClean="0"/>
              <a:t>Novices use cognitive memory for unfamiliar tasks</a:t>
            </a:r>
          </a:p>
          <a:p>
            <a:r>
              <a:rPr lang="en-US" dirty="0" smtClean="0"/>
              <a:t>Students weren’t getting enough practice before</a:t>
            </a:r>
          </a:p>
          <a:p>
            <a:r>
              <a:rPr lang="en-US" dirty="0" smtClean="0"/>
              <a:t>Now students complete ten problem sets to get that practice</a:t>
            </a:r>
          </a:p>
          <a:p>
            <a:r>
              <a:rPr lang="en-US" dirty="0" smtClean="0"/>
              <a:t>After first year, weekly quizzes added to incentivize work</a:t>
            </a:r>
          </a:p>
          <a:p>
            <a:r>
              <a:rPr lang="en-US" dirty="0" smtClean="0"/>
              <a:t>Worked example versions of quizzes and sets released afterward</a:t>
            </a:r>
          </a:p>
          <a:p>
            <a:endParaRPr lang="en-US" dirty="0"/>
          </a:p>
        </p:txBody>
      </p:sp>
      <p:pic>
        <p:nvPicPr>
          <p:cNvPr id="2" name="Picture 1"/>
          <p:cNvPicPr>
            <a:picLocks noChangeAspect="1"/>
          </p:cNvPicPr>
          <p:nvPr/>
        </p:nvPicPr>
        <p:blipFill>
          <a:blip r:embed="rId2"/>
          <a:stretch>
            <a:fillRect/>
          </a:stretch>
        </p:blipFill>
        <p:spPr>
          <a:xfrm>
            <a:off x="9184209" y="137632"/>
            <a:ext cx="2542713" cy="3863662"/>
          </a:xfrm>
          <a:prstGeom prst="rect">
            <a:avLst/>
          </a:prstGeom>
        </p:spPr>
      </p:pic>
    </p:spTree>
    <p:extLst>
      <p:ext uri="{BB962C8B-B14F-4D97-AF65-F5344CB8AC3E}">
        <p14:creationId xmlns:p14="http://schemas.microsoft.com/office/powerpoint/2010/main" val="239398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Problems and Problem Sets</a:t>
            </a:r>
            <a:endParaRPr lang="en-US" dirty="0"/>
          </a:p>
        </p:txBody>
      </p:sp>
      <p:sp>
        <p:nvSpPr>
          <p:cNvPr id="4" name="Content Placeholder 3"/>
          <p:cNvSpPr>
            <a:spLocks noGrp="1"/>
          </p:cNvSpPr>
          <p:nvPr>
            <p:ph sz="half" idx="1"/>
          </p:nvPr>
        </p:nvSpPr>
        <p:spPr/>
        <p:txBody>
          <a:bodyPr>
            <a:normAutofit/>
          </a:bodyPr>
          <a:lstStyle/>
          <a:p>
            <a:r>
              <a:rPr lang="en-US" dirty="0" smtClean="0"/>
              <a:t>Word problems did feature in the course before the problem sets via exams</a:t>
            </a:r>
          </a:p>
          <a:p>
            <a:r>
              <a:rPr lang="en-US" dirty="0" smtClean="0"/>
              <a:t>Students in 2013-2016 also wrote their own word </a:t>
            </a:r>
            <a:r>
              <a:rPr lang="en-US" dirty="0" smtClean="0"/>
              <a:t>problems (now a lab)</a:t>
            </a:r>
            <a:endParaRPr lang="en-US" dirty="0" smtClean="0"/>
          </a:p>
          <a:p>
            <a:r>
              <a:rPr lang="en-US" dirty="0" smtClean="0"/>
              <a:t>Before reform</a:t>
            </a:r>
            <a:r>
              <a:rPr lang="en-US" dirty="0" smtClean="0"/>
              <a:t>, </a:t>
            </a:r>
            <a:r>
              <a:rPr lang="en-US" dirty="0" smtClean="0"/>
              <a:t>number of problems </a:t>
            </a:r>
            <a:r>
              <a:rPr lang="en-US" dirty="0" smtClean="0"/>
              <a:t>seen was insufficient </a:t>
            </a:r>
            <a:r>
              <a:rPr lang="en-US" dirty="0" smtClean="0"/>
              <a:t>to form mental schemas</a:t>
            </a:r>
            <a:endParaRPr lang="en-US" dirty="0"/>
          </a:p>
          <a:p>
            <a:endParaRPr lang="en-US" dirty="0" smtClean="0"/>
          </a:p>
        </p:txBody>
      </p:sp>
      <p:sp>
        <p:nvSpPr>
          <p:cNvPr id="5" name="Content Placeholder 4"/>
          <p:cNvSpPr>
            <a:spLocks noGrp="1"/>
          </p:cNvSpPr>
          <p:nvPr>
            <p:ph sz="half" idx="2"/>
          </p:nvPr>
        </p:nvSpPr>
        <p:spPr/>
        <p:txBody>
          <a:bodyPr>
            <a:normAutofit/>
          </a:bodyPr>
          <a:lstStyle/>
          <a:p>
            <a:r>
              <a:rPr lang="en-US" dirty="0" smtClean="0"/>
              <a:t>Problem Sets </a:t>
            </a:r>
          </a:p>
          <a:p>
            <a:pPr lvl="2"/>
            <a:r>
              <a:rPr lang="en-US" dirty="0" smtClean="0"/>
              <a:t>PS 1 Numbers and Counting</a:t>
            </a:r>
          </a:p>
          <a:p>
            <a:pPr lvl="2"/>
            <a:r>
              <a:rPr lang="en-US" dirty="0" smtClean="0"/>
              <a:t>PS 2 Quantities and Units</a:t>
            </a:r>
          </a:p>
          <a:p>
            <a:pPr lvl="2"/>
            <a:r>
              <a:rPr lang="en-US" dirty="0" smtClean="0"/>
              <a:t>PS 3 Proportions and Percentages</a:t>
            </a:r>
          </a:p>
          <a:p>
            <a:pPr lvl="2"/>
            <a:r>
              <a:rPr lang="en-US" dirty="0" smtClean="0"/>
              <a:t>PS 4 Sums and Averages</a:t>
            </a:r>
          </a:p>
          <a:p>
            <a:pPr lvl="2"/>
            <a:r>
              <a:rPr lang="en-US" dirty="0" smtClean="0"/>
              <a:t>PS 5 Ratios and Rates</a:t>
            </a:r>
          </a:p>
          <a:p>
            <a:pPr lvl="2"/>
            <a:r>
              <a:rPr lang="en-US" dirty="0" smtClean="0"/>
              <a:t>PS 6 Estimation and Error</a:t>
            </a:r>
          </a:p>
          <a:p>
            <a:pPr lvl="2"/>
            <a:r>
              <a:rPr lang="en-US" dirty="0" smtClean="0"/>
              <a:t>PS 7 Circles and Angles</a:t>
            </a:r>
          </a:p>
          <a:p>
            <a:pPr lvl="2"/>
            <a:r>
              <a:rPr lang="en-US" dirty="0" smtClean="0"/>
              <a:t>PS 8 Logarithms and Log Scales</a:t>
            </a:r>
          </a:p>
          <a:p>
            <a:pPr lvl="2"/>
            <a:r>
              <a:rPr lang="en-US" dirty="0" smtClean="0"/>
              <a:t>PS 9 Lines and Planes</a:t>
            </a:r>
          </a:p>
          <a:p>
            <a:pPr lvl="2"/>
            <a:r>
              <a:rPr lang="en-US" dirty="0" smtClean="0"/>
              <a:t>PS 10 Modeling Functions</a:t>
            </a:r>
            <a:endParaRPr lang="en-US" dirty="0"/>
          </a:p>
        </p:txBody>
      </p:sp>
    </p:spTree>
    <p:extLst>
      <p:ext uri="{BB962C8B-B14F-4D97-AF65-F5344CB8AC3E}">
        <p14:creationId xmlns:p14="http://schemas.microsoft.com/office/powerpoint/2010/main" val="367755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Labs</a:t>
            </a:r>
            <a:endParaRPr lang="en-US" dirty="0"/>
          </a:p>
        </p:txBody>
      </p:sp>
      <p:sp>
        <p:nvSpPr>
          <p:cNvPr id="4" name="Content Placeholder 3"/>
          <p:cNvSpPr>
            <a:spLocks noGrp="1"/>
          </p:cNvSpPr>
          <p:nvPr>
            <p:ph sz="half" idx="1"/>
          </p:nvPr>
        </p:nvSpPr>
        <p:spPr>
          <a:xfrm>
            <a:off x="707946" y="1825625"/>
            <a:ext cx="5181600" cy="4351338"/>
          </a:xfrm>
        </p:spPr>
        <p:txBody>
          <a:bodyPr/>
          <a:lstStyle/>
          <a:p>
            <a:r>
              <a:rPr lang="en-US" dirty="0" smtClean="0"/>
              <a:t>Arithmetic and mental math</a:t>
            </a:r>
          </a:p>
          <a:p>
            <a:r>
              <a:rPr lang="en-US" dirty="0" smtClean="0"/>
              <a:t>Measurement with a stick (Ricchezza and Vacher, 2016)</a:t>
            </a:r>
          </a:p>
          <a:p>
            <a:r>
              <a:rPr lang="en-US" dirty="0" smtClean="0"/>
              <a:t>3D printed slide rules</a:t>
            </a:r>
          </a:p>
          <a:p>
            <a:r>
              <a:rPr lang="en-US" dirty="0" smtClean="0"/>
              <a:t>Triangles in the wild (law of sines and Cramer’s rule)</a:t>
            </a:r>
          </a:p>
          <a:p>
            <a:r>
              <a:rPr lang="en-US" dirty="0" smtClean="0"/>
              <a:t>Plotting “straight lines” on different graph papers</a:t>
            </a:r>
          </a:p>
          <a:p>
            <a:r>
              <a:rPr lang="en-US" sz="1400" dirty="0" smtClean="0"/>
              <a:t>Top right photo by </a:t>
            </a:r>
            <a:r>
              <a:rPr lang="en-US" sz="1400" dirty="0" err="1" smtClean="0"/>
              <a:t>Cailin</a:t>
            </a:r>
            <a:r>
              <a:rPr lang="en-US" sz="1400" dirty="0" smtClean="0"/>
              <a:t> </a:t>
            </a:r>
            <a:r>
              <a:rPr lang="en-US" sz="1400" dirty="0" err="1" smtClean="0"/>
              <a:t>Hyuck</a:t>
            </a:r>
            <a:r>
              <a:rPr lang="en-US" sz="1400" dirty="0" smtClean="0"/>
              <a:t> Orr, Earth Educators Rendezvous, Madison, WI, 2016. All other photos by VR from CG.</a:t>
            </a:r>
          </a:p>
          <a:p>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026" y="299997"/>
            <a:ext cx="3503053" cy="26272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661" y="2910373"/>
            <a:ext cx="2815644" cy="375419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1542" r="34586"/>
          <a:stretch/>
        </p:blipFill>
        <p:spPr>
          <a:xfrm rot="5400000">
            <a:off x="9543828" y="4167725"/>
            <a:ext cx="1277866" cy="401847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305" y="2891509"/>
            <a:ext cx="3528695" cy="2646521"/>
          </a:xfrm>
          <a:prstGeom prst="rect">
            <a:avLst/>
          </a:prstGeom>
        </p:spPr>
      </p:pic>
      <p:pic>
        <p:nvPicPr>
          <p:cNvPr id="11" name="Picture 10"/>
          <p:cNvPicPr>
            <a:picLocks noChangeAspect="1"/>
          </p:cNvPicPr>
          <p:nvPr/>
        </p:nvPicPr>
        <p:blipFill>
          <a:blip r:embed="rId6"/>
          <a:stretch>
            <a:fillRect/>
          </a:stretch>
        </p:blipFill>
        <p:spPr>
          <a:xfrm>
            <a:off x="9093079" y="1074778"/>
            <a:ext cx="2474117" cy="1852509"/>
          </a:xfrm>
          <a:prstGeom prst="rect">
            <a:avLst/>
          </a:prstGeom>
        </p:spPr>
      </p:pic>
    </p:spTree>
    <p:extLst>
      <p:ext uri="{BB962C8B-B14F-4D97-AF65-F5344CB8AC3E}">
        <p14:creationId xmlns:p14="http://schemas.microsoft.com/office/powerpoint/2010/main" val="5998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Instructor</a:t>
            </a:r>
            <a:endParaRPr lang="en-US" dirty="0"/>
          </a:p>
        </p:txBody>
      </p:sp>
      <p:sp>
        <p:nvSpPr>
          <p:cNvPr id="3" name="Content Placeholder 2"/>
          <p:cNvSpPr>
            <a:spLocks noGrp="1"/>
          </p:cNvSpPr>
          <p:nvPr>
            <p:ph idx="1"/>
          </p:nvPr>
        </p:nvSpPr>
        <p:spPr>
          <a:xfrm>
            <a:off x="838200" y="1825625"/>
            <a:ext cx="6811851" cy="4351338"/>
          </a:xfrm>
        </p:spPr>
        <p:txBody>
          <a:bodyPr>
            <a:normAutofit fontScale="92500"/>
          </a:bodyPr>
          <a:lstStyle/>
          <a:p>
            <a:r>
              <a:rPr lang="en-US" dirty="0" smtClean="0"/>
              <a:t>To keep up with student demand, all core classes now offered twice annually</a:t>
            </a:r>
          </a:p>
          <a:p>
            <a:r>
              <a:rPr lang="en-US" dirty="0" smtClean="0"/>
              <a:t>CG course added second instructor spring 2016</a:t>
            </a:r>
          </a:p>
          <a:p>
            <a:r>
              <a:rPr lang="en-US" dirty="0" smtClean="0"/>
              <a:t>Charles “Chuck” B. Connor, physical volcanologist and risk assessment expert, teaches spring cohort</a:t>
            </a:r>
          </a:p>
          <a:p>
            <a:r>
              <a:rPr lang="en-US" dirty="0" smtClean="0"/>
              <a:t>Chuck also teaches field camp sections in summer</a:t>
            </a:r>
          </a:p>
          <a:p>
            <a:r>
              <a:rPr lang="en-US" dirty="0" smtClean="0"/>
              <a:t>Spring version takes same basic problem sets, converts focus to field readiness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462" y="1690688"/>
            <a:ext cx="3026338" cy="4073916"/>
          </a:xfrm>
          <a:prstGeom prst="rect">
            <a:avLst/>
          </a:prstGeom>
        </p:spPr>
      </p:pic>
    </p:spTree>
    <p:extLst>
      <p:ext uri="{BB962C8B-B14F-4D97-AF65-F5344CB8AC3E}">
        <p14:creationId xmlns:p14="http://schemas.microsoft.com/office/powerpoint/2010/main" val="33677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661375"/>
            <a:ext cx="10515600" cy="1754881"/>
          </a:xfrm>
        </p:spPr>
        <p:txBody>
          <a:bodyPr/>
          <a:lstStyle/>
          <a:p>
            <a:r>
              <a:rPr lang="en-US" dirty="0" smtClean="0"/>
              <a:t>How Do We Know?</a:t>
            </a:r>
            <a:endParaRPr lang="en-US" dirty="0"/>
          </a:p>
        </p:txBody>
      </p:sp>
      <p:sp>
        <p:nvSpPr>
          <p:cNvPr id="5" name="Text Placeholder 4"/>
          <p:cNvSpPr>
            <a:spLocks noGrp="1"/>
          </p:cNvSpPr>
          <p:nvPr>
            <p:ph type="body" idx="1"/>
          </p:nvPr>
        </p:nvSpPr>
        <p:spPr>
          <a:xfrm>
            <a:off x="831850" y="3416256"/>
            <a:ext cx="10515600" cy="1500187"/>
          </a:xfrm>
        </p:spPr>
        <p:txBody>
          <a:bodyPr/>
          <a:lstStyle/>
          <a:p>
            <a:r>
              <a:rPr lang="en-US" dirty="0" smtClean="0"/>
              <a:t>We’re making claims here. How do we know any of this is so?</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019" y="112825"/>
            <a:ext cx="3517352" cy="3303431"/>
          </a:xfrm>
          <a:prstGeom prst="rect">
            <a:avLst/>
          </a:prstGeom>
        </p:spPr>
      </p:pic>
      <p:sp>
        <p:nvSpPr>
          <p:cNvPr id="3" name="TextBox 2"/>
          <p:cNvSpPr txBox="1"/>
          <p:nvPr/>
        </p:nvSpPr>
        <p:spPr>
          <a:xfrm>
            <a:off x="8549467" y="3683358"/>
            <a:ext cx="3488455" cy="707886"/>
          </a:xfrm>
          <a:prstGeom prst="rect">
            <a:avLst/>
          </a:prstGeom>
          <a:noFill/>
        </p:spPr>
        <p:txBody>
          <a:bodyPr wrap="none" rtlCol="0">
            <a:spAutoFit/>
          </a:bodyPr>
          <a:lstStyle/>
          <a:p>
            <a:r>
              <a:rPr lang="en-US" sz="1000" dirty="0" smtClean="0"/>
              <a:t>Shrugging Doctor Brewing Company Logo, Photo</a:t>
            </a:r>
          </a:p>
          <a:p>
            <a:r>
              <a:rPr lang="en-US" sz="1000" dirty="0"/>
              <a:t>By </a:t>
            </a:r>
            <a:r>
              <a:rPr lang="en-US" sz="1000" dirty="0" err="1"/>
              <a:t>VoteWillows</a:t>
            </a:r>
            <a:r>
              <a:rPr lang="en-US" sz="1000" dirty="0"/>
              <a:t> - Own work, CC BY-SA 4.0, </a:t>
            </a:r>
            <a:endParaRPr lang="en-US" sz="1000" dirty="0" smtClean="0"/>
          </a:p>
          <a:p>
            <a:r>
              <a:rPr lang="en-US" sz="1000" dirty="0" smtClean="0">
                <a:hlinkClick r:id="rId3"/>
              </a:rPr>
              <a:t>https</a:t>
            </a:r>
            <a:r>
              <a:rPr lang="en-US" sz="1000" dirty="0">
                <a:hlinkClick r:id="rId3"/>
              </a:rPr>
              <a:t>://</a:t>
            </a:r>
            <a:r>
              <a:rPr lang="en-US" sz="1000" dirty="0" smtClean="0">
                <a:hlinkClick r:id="rId3"/>
              </a:rPr>
              <a:t>commons.wikimedia.org/w/index.php?curid=49338409</a:t>
            </a:r>
            <a:endParaRPr lang="en-US" sz="1000" dirty="0" smtClean="0"/>
          </a:p>
          <a:p>
            <a:endParaRPr lang="en-US" sz="1000" dirty="0"/>
          </a:p>
        </p:txBody>
      </p:sp>
    </p:spTree>
    <p:extLst>
      <p:ext uri="{BB962C8B-B14F-4D97-AF65-F5344CB8AC3E}">
        <p14:creationId xmlns:p14="http://schemas.microsoft.com/office/powerpoint/2010/main" val="113960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a:xfrm>
            <a:off x="838200" y="1825625"/>
            <a:ext cx="8524741" cy="4351338"/>
          </a:xfrm>
        </p:spPr>
        <p:txBody>
          <a:bodyPr>
            <a:normAutofit/>
          </a:bodyPr>
          <a:lstStyle/>
          <a:p>
            <a:r>
              <a:rPr lang="en-US" dirty="0" smtClean="0"/>
              <a:t>CG taught by Len since ‘96</a:t>
            </a:r>
            <a:endParaRPr lang="en-US" dirty="0" smtClean="0"/>
          </a:p>
          <a:p>
            <a:r>
              <a:rPr lang="en-US" dirty="0" smtClean="0"/>
              <a:t>Instructors and TAs have learned a little</a:t>
            </a:r>
            <a:endParaRPr lang="en-US" dirty="0" smtClean="0"/>
          </a:p>
          <a:p>
            <a:r>
              <a:rPr lang="en-US" dirty="0" smtClean="0"/>
              <a:t>Word problems </a:t>
            </a:r>
            <a:r>
              <a:rPr lang="en-US" dirty="0" smtClean="0"/>
              <a:t>now primary </a:t>
            </a:r>
            <a:r>
              <a:rPr lang="en-US" dirty="0" smtClean="0"/>
              <a:t>delivery </a:t>
            </a:r>
            <a:r>
              <a:rPr lang="en-US" dirty="0" smtClean="0"/>
              <a:t>method; seem </a:t>
            </a:r>
            <a:r>
              <a:rPr lang="en-US" dirty="0" smtClean="0"/>
              <a:t>to work best for QL/QR/Numeracy in </a:t>
            </a:r>
            <a:r>
              <a:rPr lang="en-US" dirty="0" smtClean="0"/>
              <a:t>geology</a:t>
            </a:r>
            <a:endParaRPr lang="en-US" dirty="0" smtClean="0"/>
          </a:p>
          <a:p>
            <a:r>
              <a:rPr lang="en-US" dirty="0" smtClean="0"/>
              <a:t>How does this intersect with what you do?</a:t>
            </a:r>
            <a:endParaRPr lang="en-US" dirty="0" smtClean="0"/>
          </a:p>
          <a:p>
            <a:r>
              <a:rPr lang="en-US" dirty="0" smtClean="0"/>
              <a:t>Cross-disciplinary work is the best of education when it isn’t administrative lip </a:t>
            </a:r>
            <a:r>
              <a:rPr lang="en-US" dirty="0" smtClean="0"/>
              <a:t>service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941" y="170981"/>
            <a:ext cx="2279561" cy="3039414"/>
          </a:xfrm>
          <a:prstGeom prst="rect">
            <a:avLst/>
          </a:prstGeom>
        </p:spPr>
      </p:pic>
      <p:sp>
        <p:nvSpPr>
          <p:cNvPr id="5" name="TextBox 4"/>
          <p:cNvSpPr txBox="1"/>
          <p:nvPr/>
        </p:nvSpPr>
        <p:spPr>
          <a:xfrm>
            <a:off x="9362941" y="3210395"/>
            <a:ext cx="2266682" cy="861774"/>
          </a:xfrm>
          <a:prstGeom prst="rect">
            <a:avLst/>
          </a:prstGeom>
          <a:noFill/>
        </p:spPr>
        <p:txBody>
          <a:bodyPr wrap="square" rtlCol="0">
            <a:spAutoFit/>
          </a:bodyPr>
          <a:lstStyle/>
          <a:p>
            <a:r>
              <a:rPr lang="en-US" sz="1000" dirty="0" smtClean="0"/>
              <a:t>El Toro </a:t>
            </a:r>
            <a:r>
              <a:rPr lang="en-US" sz="1000" dirty="0" err="1" smtClean="0"/>
              <a:t>Assegut</a:t>
            </a:r>
            <a:r>
              <a:rPr lang="en-US" sz="1000" dirty="0" smtClean="0"/>
              <a:t> by </a:t>
            </a:r>
            <a:r>
              <a:rPr lang="en-US" sz="1000" dirty="0" err="1" smtClean="0"/>
              <a:t>Josep</a:t>
            </a:r>
            <a:r>
              <a:rPr lang="en-US" sz="1000" dirty="0" smtClean="0"/>
              <a:t> </a:t>
            </a:r>
            <a:r>
              <a:rPr lang="en-US" sz="1000" dirty="0" err="1" smtClean="0"/>
              <a:t>Granyer</a:t>
            </a:r>
            <a:r>
              <a:rPr lang="en-US" sz="1000" dirty="0" smtClean="0"/>
              <a:t>,</a:t>
            </a:r>
          </a:p>
          <a:p>
            <a:r>
              <a:rPr lang="en-US" sz="1000" dirty="0" smtClean="0"/>
              <a:t>Barcelona; Photo by </a:t>
            </a:r>
            <a:r>
              <a:rPr lang="en-US" sz="1000" dirty="0" err="1"/>
              <a:t>Enfo</a:t>
            </a:r>
            <a:r>
              <a:rPr lang="en-US" sz="1000" dirty="0"/>
              <a:t> - Own </a:t>
            </a:r>
            <a:r>
              <a:rPr lang="en-US" sz="1000" dirty="0" smtClean="0"/>
              <a:t>work,</a:t>
            </a:r>
          </a:p>
          <a:p>
            <a:r>
              <a:rPr lang="en-US" sz="1000" dirty="0" smtClean="0"/>
              <a:t>CC </a:t>
            </a:r>
            <a:r>
              <a:rPr lang="en-US" sz="1000" dirty="0"/>
              <a:t>BY-SA 3.0 </a:t>
            </a:r>
            <a:r>
              <a:rPr lang="en-US" sz="1000" dirty="0" err="1"/>
              <a:t>es</a:t>
            </a:r>
            <a:r>
              <a:rPr lang="en-US" sz="1000" dirty="0"/>
              <a:t>, </a:t>
            </a:r>
            <a:endParaRPr lang="en-US" sz="1000" dirty="0" smtClean="0"/>
          </a:p>
          <a:p>
            <a:r>
              <a:rPr lang="en-US" sz="1000" dirty="0" smtClean="0">
                <a:hlinkClick r:id="rId3"/>
              </a:rPr>
              <a:t>https</a:t>
            </a:r>
            <a:r>
              <a:rPr lang="en-US" sz="1000" dirty="0">
                <a:hlinkClick r:id="rId3"/>
              </a:rPr>
              <a:t>://</a:t>
            </a:r>
            <a:r>
              <a:rPr lang="en-US" sz="1000" dirty="0" smtClean="0">
                <a:hlinkClick r:id="rId3"/>
              </a:rPr>
              <a:t>commons.wikimedia.org/w/index.php?curid=25887468</a:t>
            </a:r>
            <a:r>
              <a:rPr lang="en-US" sz="1000" dirty="0" smtClean="0"/>
              <a:t> </a:t>
            </a:r>
            <a:endParaRPr lang="en-US" sz="1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839" y="4730102"/>
            <a:ext cx="4181743" cy="1994370"/>
          </a:xfrm>
          <a:prstGeom prst="rect">
            <a:avLst/>
          </a:prstGeom>
        </p:spPr>
      </p:pic>
      <p:sp>
        <p:nvSpPr>
          <p:cNvPr id="7" name="TextBox 6"/>
          <p:cNvSpPr txBox="1"/>
          <p:nvPr/>
        </p:nvSpPr>
        <p:spPr>
          <a:xfrm>
            <a:off x="4365938" y="5591876"/>
            <a:ext cx="3026535" cy="861774"/>
          </a:xfrm>
          <a:prstGeom prst="rect">
            <a:avLst/>
          </a:prstGeom>
          <a:noFill/>
        </p:spPr>
        <p:txBody>
          <a:bodyPr wrap="square" rtlCol="0">
            <a:spAutoFit/>
          </a:bodyPr>
          <a:lstStyle/>
          <a:p>
            <a:r>
              <a:rPr lang="en-US" sz="1000" dirty="0" smtClean="0"/>
              <a:t>Bulls statue and fountain at Marshall Student Center, USF Tampa campus, </a:t>
            </a:r>
            <a:r>
              <a:rPr lang="en-US" sz="1000" dirty="0"/>
              <a:t>photo taken from </a:t>
            </a:r>
            <a:r>
              <a:rPr lang="en-US" sz="1000" dirty="0">
                <a:hlinkClick r:id="rId5"/>
              </a:rPr>
              <a:t>http://</a:t>
            </a:r>
            <a:r>
              <a:rPr lang="en-US" sz="1000" dirty="0" smtClean="0">
                <a:hlinkClick r:id="rId5"/>
              </a:rPr>
              <a:t>www.floridatrend.com/article/21759/usf-graduate-program-ranked-no-2-in-the-nation-by-us-news-and-world-report</a:t>
            </a:r>
            <a:r>
              <a:rPr lang="en-US" sz="1000" dirty="0" smtClean="0"/>
              <a:t> </a:t>
            </a:r>
            <a:endParaRPr lang="en-US" sz="1000" dirty="0"/>
          </a:p>
        </p:txBody>
      </p:sp>
    </p:spTree>
    <p:extLst>
      <p:ext uri="{BB962C8B-B14F-4D97-AF65-F5344CB8AC3E}">
        <p14:creationId xmlns:p14="http://schemas.microsoft.com/office/powerpoint/2010/main" val="1028970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Alumni Narratives on Computational Geology (Spring 1997 – Fall 2013)</a:t>
            </a:r>
            <a:endParaRPr lang="en-US" dirty="0"/>
          </a:p>
        </p:txBody>
      </p:sp>
      <p:sp>
        <p:nvSpPr>
          <p:cNvPr id="5" name="Content Placeholder 4"/>
          <p:cNvSpPr>
            <a:spLocks noGrp="1"/>
          </p:cNvSpPr>
          <p:nvPr>
            <p:ph idx="1"/>
          </p:nvPr>
        </p:nvSpPr>
        <p:spPr/>
        <p:txBody>
          <a:bodyPr>
            <a:normAutofit lnSpcReduction="10000"/>
          </a:bodyPr>
          <a:lstStyle/>
          <a:p>
            <a:r>
              <a:rPr lang="en-US" dirty="0" smtClean="0"/>
              <a:t>Interviewed 10 CG alumni in 2015-6. Mix of public/private/academic.</a:t>
            </a:r>
          </a:p>
          <a:p>
            <a:r>
              <a:rPr lang="en-US" dirty="0" smtClean="0"/>
              <a:t>Asked three questions, with follow-ups unscripted:</a:t>
            </a:r>
          </a:p>
          <a:p>
            <a:pPr lvl="1"/>
            <a:r>
              <a:rPr lang="en-US" dirty="0" smtClean="0"/>
              <a:t>What do you remember from CG?</a:t>
            </a:r>
          </a:p>
          <a:p>
            <a:pPr lvl="1"/>
            <a:r>
              <a:rPr lang="en-US" dirty="0" smtClean="0"/>
              <a:t>What do/did you use from CG?</a:t>
            </a:r>
          </a:p>
          <a:p>
            <a:pPr lvl="1"/>
            <a:r>
              <a:rPr lang="en-US" dirty="0" smtClean="0"/>
              <a:t>What should students be learning in CG for professional success?</a:t>
            </a:r>
          </a:p>
          <a:p>
            <a:r>
              <a:rPr lang="en-US" dirty="0" smtClean="0"/>
              <a:t>Consistent responses: Excel and unit conversions prominent in responses to all three questions. Communications and big data sets also listed as very important. </a:t>
            </a:r>
          </a:p>
          <a:p>
            <a:r>
              <a:rPr lang="en-US" sz="1400" dirty="0" smtClean="0"/>
              <a:t>Ricchezza, Victor J., "Alumni Narratives on Computational Geology (Spring 1997 – Fall 2013)" (2016). </a:t>
            </a:r>
            <a:r>
              <a:rPr lang="en-US" sz="1400" i="1" dirty="0" smtClean="0"/>
              <a:t>Graduate Theses and Dissertations.</a:t>
            </a:r>
            <a:r>
              <a:rPr lang="en-US" sz="1400" dirty="0" smtClean="0"/>
              <a:t> </a:t>
            </a:r>
            <a:br>
              <a:rPr lang="en-US" sz="1400" dirty="0" smtClean="0"/>
            </a:br>
            <a:r>
              <a:rPr lang="en-US" sz="1400" dirty="0" smtClean="0">
                <a:hlinkClick r:id="rId2"/>
              </a:rPr>
              <a:t>http://scholarcommons.usf.edu/etd/6366</a:t>
            </a:r>
            <a:r>
              <a:rPr lang="en-US" sz="1400" dirty="0" smtClean="0"/>
              <a:t> </a:t>
            </a:r>
          </a:p>
          <a:p>
            <a:r>
              <a:rPr lang="en-US" dirty="0" smtClean="0"/>
              <a:t>One suggestion was improved communication, so…</a:t>
            </a:r>
          </a:p>
        </p:txBody>
      </p:sp>
    </p:spTree>
    <p:extLst>
      <p:ext uri="{BB962C8B-B14F-4D97-AF65-F5344CB8AC3E}">
        <p14:creationId xmlns:p14="http://schemas.microsoft.com/office/powerpoint/2010/main" val="70962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Quantitative Literacy in the Affective Domain: Computational Geology Students’ Reactions to Devlin’s </a:t>
            </a:r>
            <a:r>
              <a:rPr lang="en-US" i="1" dirty="0" smtClean="0"/>
              <a:t>The Math Instinct</a:t>
            </a:r>
            <a:endParaRPr lang="en-US" dirty="0"/>
          </a:p>
        </p:txBody>
      </p:sp>
      <p:sp>
        <p:nvSpPr>
          <p:cNvPr id="3" name="Content Placeholder 2"/>
          <p:cNvSpPr>
            <a:spLocks noGrp="1"/>
          </p:cNvSpPr>
          <p:nvPr>
            <p:ph idx="1"/>
          </p:nvPr>
        </p:nvSpPr>
        <p:spPr>
          <a:xfrm>
            <a:off x="838200" y="1825625"/>
            <a:ext cx="9271715" cy="4351338"/>
          </a:xfrm>
        </p:spPr>
        <p:txBody>
          <a:bodyPr>
            <a:normAutofit fontScale="92500"/>
          </a:bodyPr>
          <a:lstStyle/>
          <a:p>
            <a:r>
              <a:rPr lang="en-US" dirty="0" smtClean="0"/>
              <a:t>Students gave intro statement on feelings/history about math</a:t>
            </a:r>
          </a:p>
          <a:p>
            <a:r>
              <a:rPr lang="en-US" dirty="0" smtClean="0"/>
              <a:t>Students assigned to read </a:t>
            </a:r>
            <a:r>
              <a:rPr lang="en-US" i="1" dirty="0" smtClean="0"/>
              <a:t>The Math Instinct</a:t>
            </a:r>
            <a:r>
              <a:rPr lang="en-US" dirty="0" smtClean="0"/>
              <a:t> by Keith Devlin</a:t>
            </a:r>
          </a:p>
          <a:p>
            <a:r>
              <a:rPr lang="en-US" dirty="0" smtClean="0"/>
              <a:t>Students gave weekly chapter responses (13)</a:t>
            </a:r>
          </a:p>
          <a:p>
            <a:r>
              <a:rPr lang="en-US" dirty="0" smtClean="0"/>
              <a:t>Term ended with 1-2 page paper discussing what they got from book, any change in attitude</a:t>
            </a:r>
          </a:p>
          <a:p>
            <a:r>
              <a:rPr lang="en-US" dirty="0" smtClean="0"/>
              <a:t>Significant “damaged” attitudes about math noted, much math anxiety at start</a:t>
            </a:r>
          </a:p>
          <a:p>
            <a:r>
              <a:rPr lang="en-US" dirty="0" smtClean="0"/>
              <a:t>Notable improvement in student attitudes over the semester</a:t>
            </a:r>
          </a:p>
          <a:p>
            <a:r>
              <a:rPr lang="en-US" sz="1400" b="1" dirty="0"/>
              <a:t>Ricchezza, Victor J.</a:t>
            </a:r>
            <a:r>
              <a:rPr lang="en-US" sz="1400" dirty="0"/>
              <a:t>, and H. L. Vacher. "Quantitative Literacy in the Affective Domain: Computational Geology Students’ Reactions to Devlin’s </a:t>
            </a:r>
            <a:r>
              <a:rPr lang="en-US" sz="1400" i="1" dirty="0"/>
              <a:t>The Math Instinct</a:t>
            </a:r>
            <a:r>
              <a:rPr lang="en-US" sz="1400" dirty="0"/>
              <a:t>." </a:t>
            </a:r>
            <a:r>
              <a:rPr lang="en-US" sz="1400" i="1" dirty="0"/>
              <a:t>Numeracy</a:t>
            </a:r>
            <a:r>
              <a:rPr lang="en-US" sz="1400" dirty="0"/>
              <a:t> 10, </a:t>
            </a:r>
            <a:r>
              <a:rPr lang="en-US" sz="1400" dirty="0" err="1"/>
              <a:t>Iss</a:t>
            </a:r>
            <a:r>
              <a:rPr lang="en-US" sz="1400" dirty="0"/>
              <a:t>. 2 (2017): Article 11. DOI: </a:t>
            </a:r>
            <a:r>
              <a:rPr lang="en-US" sz="1400" u="sng" dirty="0">
                <a:hlinkClick r:id="rId2"/>
              </a:rPr>
              <a:t>http://doi.org/10.5038/1936-4660.10.2.11</a:t>
            </a:r>
            <a:endParaRPr lang="en-US" sz="1400" dirty="0"/>
          </a:p>
          <a:p>
            <a:pPr marL="0" indent="0">
              <a:buNone/>
            </a:pPr>
            <a:endParaRPr lang="en-US" sz="14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775" y="1690688"/>
            <a:ext cx="2099640" cy="3165318"/>
          </a:xfrm>
          <a:prstGeom prst="rect">
            <a:avLst/>
          </a:prstGeom>
        </p:spPr>
      </p:pic>
    </p:spTree>
    <p:extLst>
      <p:ext uri="{BB962C8B-B14F-4D97-AF65-F5344CB8AC3E}">
        <p14:creationId xmlns:p14="http://schemas.microsoft.com/office/powerpoint/2010/main" val="2386792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0639" y="2691685"/>
            <a:ext cx="10515600" cy="1098058"/>
          </a:xfrm>
        </p:spPr>
        <p:txBody>
          <a:bodyPr/>
          <a:lstStyle/>
          <a:p>
            <a:r>
              <a:rPr lang="en-US" dirty="0" smtClean="0"/>
              <a:t>A Morning Chat with Len Vacher</a:t>
            </a:r>
            <a:endParaRPr lang="en-US" dirty="0"/>
          </a:p>
        </p:txBody>
      </p:sp>
    </p:spTree>
    <p:extLst>
      <p:ext uri="{BB962C8B-B14F-4D97-AF65-F5344CB8AC3E}">
        <p14:creationId xmlns:p14="http://schemas.microsoft.com/office/powerpoint/2010/main" val="1596642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Questions for Len</a:t>
            </a:r>
            <a:endParaRPr lang="en-US" dirty="0"/>
          </a:p>
        </p:txBody>
      </p:sp>
      <p:sp>
        <p:nvSpPr>
          <p:cNvPr id="5" name="Content Placeholder 4"/>
          <p:cNvSpPr>
            <a:spLocks noGrp="1"/>
          </p:cNvSpPr>
          <p:nvPr>
            <p:ph idx="1"/>
          </p:nvPr>
        </p:nvSpPr>
        <p:spPr/>
        <p:txBody>
          <a:bodyPr/>
          <a:lstStyle/>
          <a:p>
            <a:r>
              <a:rPr lang="en-US" dirty="0" smtClean="0"/>
              <a:t>I’ve given Len some questions ahead of time to think over, but I have no idea what his answers will be. I will ask follow-up questions. I also have a surprise question up my sleeve that he hasn’t seen.</a:t>
            </a:r>
          </a:p>
          <a:p>
            <a:pPr marL="0" indent="0">
              <a:buNone/>
            </a:pPr>
            <a:endParaRPr lang="en-US" dirty="0" smtClean="0"/>
          </a:p>
          <a:p>
            <a:r>
              <a:rPr lang="en-US" dirty="0" smtClean="0"/>
              <a:t>Questions he’s seen:</a:t>
            </a:r>
          </a:p>
          <a:p>
            <a:pPr lvl="1"/>
            <a:r>
              <a:rPr lang="en-US" dirty="0" smtClean="0"/>
              <a:t>What do you know now that you didn’t know in 1996?</a:t>
            </a:r>
          </a:p>
          <a:p>
            <a:pPr lvl="1"/>
            <a:r>
              <a:rPr lang="en-US" dirty="0" smtClean="0"/>
              <a:t>What do you wish you had done differently with the CG course?</a:t>
            </a:r>
          </a:p>
          <a:p>
            <a:pPr lvl="1"/>
            <a:r>
              <a:rPr lang="en-US" dirty="0" smtClean="0"/>
              <a:t>If you had 20 more years to devote to teaching this course, where would you take it? </a:t>
            </a:r>
            <a:endParaRPr lang="en-US" dirty="0"/>
          </a:p>
        </p:txBody>
      </p:sp>
    </p:spTree>
    <p:extLst>
      <p:ext uri="{BB962C8B-B14F-4D97-AF65-F5344CB8AC3E}">
        <p14:creationId xmlns:p14="http://schemas.microsoft.com/office/powerpoint/2010/main" val="61385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284739"/>
            <a:ext cx="10515600" cy="1098058"/>
          </a:xfrm>
        </p:spPr>
        <p:txBody>
          <a:bodyPr/>
          <a:lstStyle/>
          <a:p>
            <a:r>
              <a:rPr lang="en-US" dirty="0" smtClean="0"/>
              <a:t>Audience Interaction</a:t>
            </a:r>
            <a:endParaRPr lang="en-US" dirty="0"/>
          </a:p>
        </p:txBody>
      </p:sp>
      <p:sp>
        <p:nvSpPr>
          <p:cNvPr id="5" name="Text Placeholder 4"/>
          <p:cNvSpPr>
            <a:spLocks noGrp="1"/>
          </p:cNvSpPr>
          <p:nvPr>
            <p:ph type="body" idx="1"/>
          </p:nvPr>
        </p:nvSpPr>
        <p:spPr>
          <a:xfrm>
            <a:off x="831850" y="2349158"/>
            <a:ext cx="10515600" cy="1500187"/>
          </a:xfrm>
        </p:spPr>
        <p:txBody>
          <a:bodyPr/>
          <a:lstStyle/>
          <a:p>
            <a:r>
              <a:rPr lang="en-US" dirty="0" smtClean="0"/>
              <a:t>We want to talk to you now</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336" y="2822253"/>
            <a:ext cx="4834628" cy="3210495"/>
          </a:xfrm>
          <a:prstGeom prst="rect">
            <a:avLst/>
          </a:prstGeom>
        </p:spPr>
      </p:pic>
      <p:sp>
        <p:nvSpPr>
          <p:cNvPr id="3" name="TextBox 2"/>
          <p:cNvSpPr txBox="1"/>
          <p:nvPr/>
        </p:nvSpPr>
        <p:spPr>
          <a:xfrm>
            <a:off x="3983143" y="6195205"/>
            <a:ext cx="4213013" cy="553998"/>
          </a:xfrm>
          <a:prstGeom prst="rect">
            <a:avLst/>
          </a:prstGeom>
          <a:noFill/>
        </p:spPr>
        <p:txBody>
          <a:bodyPr wrap="none" rtlCol="0">
            <a:spAutoFit/>
          </a:bodyPr>
          <a:lstStyle/>
          <a:p>
            <a:r>
              <a:rPr lang="es-ES" sz="1000" dirty="0" err="1"/>
              <a:t>By</a:t>
            </a:r>
            <a:r>
              <a:rPr lang="es-ES" sz="1000" dirty="0"/>
              <a:t> Izquierda </a:t>
            </a:r>
            <a:r>
              <a:rPr lang="es-ES" sz="1000" dirty="0" smtClean="0"/>
              <a:t>Unida</a:t>
            </a:r>
          </a:p>
          <a:p>
            <a:r>
              <a:rPr lang="es-ES" sz="1000" dirty="0" smtClean="0"/>
              <a:t>La </a:t>
            </a:r>
            <a:r>
              <a:rPr lang="es-ES" sz="1000" dirty="0"/>
              <a:t>mañana de Valladolid en </a:t>
            </a:r>
            <a:r>
              <a:rPr lang="es-ES" sz="1000" dirty="0" err="1"/>
              <a:t>imágenesUploaded</a:t>
            </a:r>
            <a:r>
              <a:rPr lang="es-ES" sz="1000" dirty="0"/>
              <a:t> </a:t>
            </a:r>
            <a:r>
              <a:rPr lang="es-ES" sz="1000" dirty="0" err="1"/>
              <a:t>by</a:t>
            </a:r>
            <a:r>
              <a:rPr lang="es-ES" sz="1000" dirty="0"/>
              <a:t> </a:t>
            </a:r>
            <a:r>
              <a:rPr lang="es-ES" sz="1000" dirty="0" err="1"/>
              <a:t>ecemaml</a:t>
            </a:r>
            <a:r>
              <a:rPr lang="es-ES" sz="1000" dirty="0"/>
              <a:t>, </a:t>
            </a:r>
            <a:endParaRPr lang="es-ES" sz="1000" dirty="0" smtClean="0"/>
          </a:p>
          <a:p>
            <a:r>
              <a:rPr lang="es-ES" sz="1000" dirty="0" smtClean="0"/>
              <a:t>CC </a:t>
            </a:r>
            <a:r>
              <a:rPr lang="es-ES" sz="1000" dirty="0"/>
              <a:t>BY-SA 2.0, </a:t>
            </a:r>
            <a:r>
              <a:rPr lang="es-ES" sz="1000" dirty="0">
                <a:hlinkClick r:id="rId3"/>
              </a:rPr>
              <a:t>https://</a:t>
            </a:r>
            <a:r>
              <a:rPr lang="es-ES" sz="1000" dirty="0" smtClean="0">
                <a:hlinkClick r:id="rId3"/>
              </a:rPr>
              <a:t>commons.wikimedia.org/w/index.php?curid=22697532</a:t>
            </a:r>
            <a:r>
              <a:rPr lang="es-ES" sz="1000" dirty="0" smtClean="0"/>
              <a:t> </a:t>
            </a:r>
            <a:endParaRPr lang="en-US" sz="1000" dirty="0"/>
          </a:p>
        </p:txBody>
      </p:sp>
    </p:spTree>
    <p:extLst>
      <p:ext uri="{BB962C8B-B14F-4D97-AF65-F5344CB8AC3E}">
        <p14:creationId xmlns:p14="http://schemas.microsoft.com/office/powerpoint/2010/main" val="2278530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These? Your Turn Now</a:t>
            </a:r>
            <a:endParaRPr lang="en-US" dirty="0"/>
          </a:p>
        </p:txBody>
      </p:sp>
      <p:sp>
        <p:nvSpPr>
          <p:cNvPr id="3" name="Content Placeholder 2"/>
          <p:cNvSpPr>
            <a:spLocks noGrp="1"/>
          </p:cNvSpPr>
          <p:nvPr>
            <p:ph idx="1"/>
          </p:nvPr>
        </p:nvSpPr>
        <p:spPr/>
        <p:txBody>
          <a:bodyPr>
            <a:normAutofit/>
          </a:bodyPr>
          <a:lstStyle/>
          <a:p>
            <a:pPr lvl="0"/>
            <a:r>
              <a:rPr lang="en-US" dirty="0" smtClean="0"/>
              <a:t>Audience Participation Time</a:t>
            </a:r>
          </a:p>
          <a:p>
            <a:pPr lvl="1"/>
            <a:r>
              <a:rPr lang="en-US" dirty="0" smtClean="0"/>
              <a:t>What </a:t>
            </a:r>
            <a:r>
              <a:rPr lang="en-US" dirty="0"/>
              <a:t>sort of attitudes do students have about math when they enter your classroom/discipline?</a:t>
            </a:r>
          </a:p>
          <a:p>
            <a:pPr lvl="1"/>
            <a:r>
              <a:rPr lang="en-US" dirty="0"/>
              <a:t>How have traditional math educational/curricular approaches helped or harmed these students before they reached you?</a:t>
            </a:r>
          </a:p>
          <a:p>
            <a:pPr lvl="1"/>
            <a:r>
              <a:rPr lang="en-US" dirty="0"/>
              <a:t>What do you want students to actually do with your QL course – what skills and/or habits of mind are important to you and your discipline for long term retention?</a:t>
            </a:r>
          </a:p>
          <a:p>
            <a:pPr lvl="1"/>
            <a:r>
              <a:rPr lang="en-US" dirty="0"/>
              <a:t>How (if at all) can the methods that seem to be successful at the intersection of QL and geoscience be adapted to other disciplines</a:t>
            </a:r>
            <a:r>
              <a:rPr lang="en-US" dirty="0" smtClean="0"/>
              <a:t>?</a:t>
            </a:r>
          </a:p>
          <a:p>
            <a:pPr lvl="1"/>
            <a:r>
              <a:rPr lang="en-US" dirty="0" smtClean="0"/>
              <a:t>Did the discussion with Len (or the presentation</a:t>
            </a:r>
            <a:r>
              <a:rPr lang="en-US" dirty="0"/>
              <a:t>)</a:t>
            </a:r>
            <a:r>
              <a:rPr lang="en-US" dirty="0" smtClean="0"/>
              <a:t> conjure up any new ones?</a:t>
            </a:r>
            <a:endParaRPr lang="en-US" dirty="0"/>
          </a:p>
        </p:txBody>
      </p:sp>
    </p:spTree>
    <p:extLst>
      <p:ext uri="{BB962C8B-B14F-4D97-AF65-F5344CB8AC3E}">
        <p14:creationId xmlns:p14="http://schemas.microsoft.com/office/powerpoint/2010/main" val="2022411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536" y="849454"/>
            <a:ext cx="5129011" cy="523220"/>
          </a:xfrm>
          <a:prstGeom prst="rect">
            <a:avLst/>
          </a:prstGeom>
        </p:spPr>
        <p:txBody>
          <a:bodyPr wrap="square">
            <a:spAutoFit/>
          </a:bodyPr>
          <a:lstStyle/>
          <a:p>
            <a:pPr algn="ctr"/>
            <a:r>
              <a:rPr lang="en-US" sz="2800" b="1" dirty="0"/>
              <a:t>Quantitative Literacy </a:t>
            </a:r>
            <a:r>
              <a:rPr lang="en-US" sz="2800" b="1" i="1" dirty="0"/>
              <a:t>sensu lato</a:t>
            </a:r>
            <a:endParaRPr lang="en-US" sz="2800" b="1" dirty="0"/>
          </a:p>
        </p:txBody>
      </p:sp>
      <p:sp>
        <p:nvSpPr>
          <p:cNvPr id="14" name="Rectangle 13"/>
          <p:cNvSpPr/>
          <p:nvPr/>
        </p:nvSpPr>
        <p:spPr>
          <a:xfrm>
            <a:off x="5891547" y="849454"/>
            <a:ext cx="6019800" cy="523220"/>
          </a:xfrm>
          <a:prstGeom prst="rect">
            <a:avLst/>
          </a:prstGeom>
        </p:spPr>
        <p:txBody>
          <a:bodyPr wrap="square">
            <a:spAutoFit/>
          </a:bodyPr>
          <a:lstStyle/>
          <a:p>
            <a:pPr algn="ctr"/>
            <a:r>
              <a:rPr lang="en-US" sz="2800" b="1" dirty="0" smtClean="0"/>
              <a:t>Quantitative Literacy Trefoil Knot</a:t>
            </a:r>
            <a:endParaRPr lang="en-US" sz="2800" b="1" dirty="0"/>
          </a:p>
        </p:txBody>
      </p:sp>
      <p:pic>
        <p:nvPicPr>
          <p:cNvPr id="5" name="Picture 4"/>
          <p:cNvPicPr>
            <a:picLocks noChangeAspect="1"/>
          </p:cNvPicPr>
          <p:nvPr/>
        </p:nvPicPr>
        <p:blipFill>
          <a:blip r:embed="rId2"/>
          <a:stretch>
            <a:fillRect/>
          </a:stretch>
        </p:blipFill>
        <p:spPr>
          <a:xfrm>
            <a:off x="6712101" y="1372674"/>
            <a:ext cx="4378692" cy="4378692"/>
          </a:xfrm>
          <a:prstGeom prst="rect">
            <a:avLst/>
          </a:prstGeom>
        </p:spPr>
      </p:pic>
      <p:pic>
        <p:nvPicPr>
          <p:cNvPr id="7" name="Picture 6"/>
          <p:cNvPicPr>
            <a:picLocks noChangeAspect="1"/>
          </p:cNvPicPr>
          <p:nvPr/>
        </p:nvPicPr>
        <p:blipFill>
          <a:blip r:embed="rId3"/>
          <a:stretch>
            <a:fillRect/>
          </a:stretch>
        </p:blipFill>
        <p:spPr>
          <a:xfrm>
            <a:off x="469948" y="1692135"/>
            <a:ext cx="5840474" cy="4218798"/>
          </a:xfrm>
          <a:prstGeom prst="rect">
            <a:avLst/>
          </a:prstGeom>
        </p:spPr>
      </p:pic>
    </p:spTree>
    <p:extLst>
      <p:ext uri="{BB962C8B-B14F-4D97-AF65-F5344CB8AC3E}">
        <p14:creationId xmlns:p14="http://schemas.microsoft.com/office/powerpoint/2010/main" val="23321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669701"/>
            <a:ext cx="10515600" cy="1394272"/>
          </a:xfrm>
        </p:spPr>
        <p:txBody>
          <a:bodyPr/>
          <a:lstStyle/>
          <a:p>
            <a:r>
              <a:rPr lang="en-US" dirty="0" smtClean="0"/>
              <a:t>Concluding Remarks</a:t>
            </a:r>
            <a:endParaRPr lang="en-US" dirty="0"/>
          </a:p>
        </p:txBody>
      </p:sp>
      <p:sp>
        <p:nvSpPr>
          <p:cNvPr id="5" name="Text Placeholder 4"/>
          <p:cNvSpPr>
            <a:spLocks noGrp="1"/>
          </p:cNvSpPr>
          <p:nvPr>
            <p:ph type="body" idx="1"/>
          </p:nvPr>
        </p:nvSpPr>
        <p:spPr>
          <a:xfrm>
            <a:off x="831850" y="2063973"/>
            <a:ext cx="10515600" cy="1500187"/>
          </a:xfrm>
        </p:spPr>
        <p:txBody>
          <a:bodyPr/>
          <a:lstStyle/>
          <a:p>
            <a:r>
              <a:rPr lang="en-US" dirty="0" smtClean="0"/>
              <a:t>Where do we go from here?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777" y="117824"/>
            <a:ext cx="4368579" cy="5507083"/>
          </a:xfrm>
          <a:prstGeom prst="rect">
            <a:avLst/>
          </a:prstGeom>
        </p:spPr>
      </p:pic>
      <p:sp>
        <p:nvSpPr>
          <p:cNvPr id="3" name="TextBox 2"/>
          <p:cNvSpPr txBox="1"/>
          <p:nvPr/>
        </p:nvSpPr>
        <p:spPr>
          <a:xfrm>
            <a:off x="8062175" y="6078828"/>
            <a:ext cx="2499402" cy="246221"/>
          </a:xfrm>
          <a:prstGeom prst="rect">
            <a:avLst/>
          </a:prstGeom>
          <a:noFill/>
        </p:spPr>
        <p:txBody>
          <a:bodyPr wrap="none" rtlCol="0">
            <a:spAutoFit/>
          </a:bodyPr>
          <a:lstStyle/>
          <a:p>
            <a:r>
              <a:rPr lang="en-US" sz="1000" dirty="0" smtClean="0"/>
              <a:t>Postcard by Albert Guillaume, public domain</a:t>
            </a:r>
            <a:endParaRPr lang="en-US" sz="1000" dirty="0"/>
          </a:p>
        </p:txBody>
      </p:sp>
    </p:spTree>
    <p:extLst>
      <p:ext uri="{BB962C8B-B14F-4D97-AF65-F5344CB8AC3E}">
        <p14:creationId xmlns:p14="http://schemas.microsoft.com/office/powerpoint/2010/main" val="2571998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97734"/>
            <a:ext cx="10515600" cy="2063975"/>
          </a:xfrm>
        </p:spPr>
        <p:txBody>
          <a:bodyPr>
            <a:normAutofit/>
          </a:bodyPr>
          <a:lstStyle/>
          <a:p>
            <a:r>
              <a:rPr lang="en-US" dirty="0" smtClean="0"/>
              <a:t>How Much of This Could be Adapted to Other Disciplines?</a:t>
            </a:r>
            <a:endParaRPr lang="en-US" dirty="0"/>
          </a:p>
        </p:txBody>
      </p:sp>
      <p:sp>
        <p:nvSpPr>
          <p:cNvPr id="3" name="Text Placeholder 2"/>
          <p:cNvSpPr>
            <a:spLocks noGrp="1"/>
          </p:cNvSpPr>
          <p:nvPr>
            <p:ph type="body" idx="1"/>
          </p:nvPr>
        </p:nvSpPr>
        <p:spPr>
          <a:xfrm>
            <a:off x="831850" y="3403377"/>
            <a:ext cx="10515600" cy="1500187"/>
          </a:xfrm>
        </p:spPr>
        <p:txBody>
          <a:bodyPr/>
          <a:lstStyle/>
          <a:p>
            <a:r>
              <a:rPr lang="en-US" dirty="0" smtClean="0"/>
              <a:t>It’s not just geology, really.</a:t>
            </a:r>
            <a:endParaRPr lang="en-US" dirty="0"/>
          </a:p>
        </p:txBody>
      </p:sp>
    </p:spTree>
    <p:extLst>
      <p:ext uri="{BB962C8B-B14F-4D97-AF65-F5344CB8AC3E}">
        <p14:creationId xmlns:p14="http://schemas.microsoft.com/office/powerpoint/2010/main" val="1281195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429554"/>
            <a:ext cx="10515600" cy="1754881"/>
          </a:xfrm>
        </p:spPr>
        <p:txBody>
          <a:bodyPr/>
          <a:lstStyle/>
          <a:p>
            <a:r>
              <a:rPr lang="en-US" dirty="0" smtClean="0"/>
              <a:t>The Ten Commandments of Len</a:t>
            </a:r>
            <a:endParaRPr lang="en-US" dirty="0"/>
          </a:p>
        </p:txBody>
      </p:sp>
      <p:sp>
        <p:nvSpPr>
          <p:cNvPr id="6" name="Text Placeholder 5"/>
          <p:cNvSpPr>
            <a:spLocks noGrp="1"/>
          </p:cNvSpPr>
          <p:nvPr>
            <p:ph type="body" idx="1"/>
          </p:nvPr>
        </p:nvSpPr>
        <p:spPr>
          <a:xfrm>
            <a:off x="831850" y="3184435"/>
            <a:ext cx="10515600" cy="1500187"/>
          </a:xfrm>
        </p:spPr>
        <p:txBody>
          <a:bodyPr/>
          <a:lstStyle/>
          <a:p>
            <a:r>
              <a:rPr lang="en-US" dirty="0" smtClean="0"/>
              <a:t>Thou Shalt Not Allow Thine Students to Remain Quantitatively Illiterate!</a:t>
            </a:r>
            <a:endParaRPr lang="en-US" dirty="0"/>
          </a:p>
        </p:txBody>
      </p:sp>
    </p:spTree>
    <p:extLst>
      <p:ext uri="{BB962C8B-B14F-4D97-AF65-F5344CB8AC3E}">
        <p14:creationId xmlns:p14="http://schemas.microsoft.com/office/powerpoint/2010/main" val="230895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Session Introduction</a:t>
            </a:r>
            <a:br>
              <a:rPr lang="en-US" dirty="0" smtClean="0"/>
            </a:br>
            <a:r>
              <a:rPr lang="en-US" dirty="0" smtClean="0"/>
              <a:t>(How we Will Fill the Hour)</a:t>
            </a:r>
            <a:endParaRPr lang="en-US" dirty="0"/>
          </a:p>
        </p:txBody>
      </p:sp>
      <p:sp>
        <p:nvSpPr>
          <p:cNvPr id="3" name="Content Placeholder 2"/>
          <p:cNvSpPr>
            <a:spLocks noGrp="1"/>
          </p:cNvSpPr>
          <p:nvPr>
            <p:ph idx="1"/>
          </p:nvPr>
        </p:nvSpPr>
        <p:spPr/>
        <p:txBody>
          <a:bodyPr>
            <a:normAutofit lnSpcReduction="10000"/>
          </a:bodyPr>
          <a:lstStyle/>
          <a:p>
            <a:r>
              <a:rPr lang="en-US" dirty="0" smtClean="0"/>
              <a:t>Primer questions and thoughts</a:t>
            </a:r>
          </a:p>
          <a:p>
            <a:r>
              <a:rPr lang="en-US" dirty="0" smtClean="0"/>
              <a:t>History of Computational Geology (CG)</a:t>
            </a:r>
          </a:p>
          <a:p>
            <a:r>
              <a:rPr lang="en-US" dirty="0" smtClean="0"/>
              <a:t>Summary of studies and learnings from CG</a:t>
            </a:r>
          </a:p>
          <a:p>
            <a:r>
              <a:rPr lang="en-US" dirty="0" smtClean="0"/>
              <a:t>Mini-interview with Len Vacher on CG</a:t>
            </a:r>
          </a:p>
          <a:p>
            <a:r>
              <a:rPr lang="en-US" dirty="0" smtClean="0"/>
              <a:t>Audience questions for Len (or me, I suppose)</a:t>
            </a:r>
          </a:p>
          <a:p>
            <a:r>
              <a:rPr lang="en-US" dirty="0" smtClean="0"/>
              <a:t>Open discussion </a:t>
            </a:r>
          </a:p>
          <a:p>
            <a:r>
              <a:rPr lang="en-US" dirty="0" smtClean="0"/>
              <a:t>Summary and takeaways</a:t>
            </a:r>
          </a:p>
          <a:p>
            <a:r>
              <a:rPr lang="en-US" dirty="0" smtClean="0"/>
              <a:t>A copy of this presentation will be available on Vic’s website at </a:t>
            </a:r>
            <a:r>
              <a:rPr lang="en-US" dirty="0" smtClean="0">
                <a:hlinkClick r:id="rId2"/>
              </a:rPr>
              <a:t>https://vicricchezza.weebly.com/publications/</a:t>
            </a: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811" y="499486"/>
            <a:ext cx="3918898" cy="2939174"/>
          </a:xfrm>
          <a:prstGeom prst="rect">
            <a:avLst/>
          </a:prstGeom>
        </p:spPr>
      </p:pic>
      <p:sp>
        <p:nvSpPr>
          <p:cNvPr id="5" name="TextBox 4"/>
          <p:cNvSpPr txBox="1"/>
          <p:nvPr/>
        </p:nvSpPr>
        <p:spPr>
          <a:xfrm>
            <a:off x="8603087" y="3773510"/>
            <a:ext cx="3103809" cy="707886"/>
          </a:xfrm>
          <a:prstGeom prst="rect">
            <a:avLst/>
          </a:prstGeom>
          <a:noFill/>
        </p:spPr>
        <p:txBody>
          <a:bodyPr wrap="square" rtlCol="0">
            <a:spAutoFit/>
          </a:bodyPr>
          <a:lstStyle/>
          <a:p>
            <a:r>
              <a:rPr lang="en-US" sz="1000" dirty="0" smtClean="0"/>
              <a:t>“Life Clock” by Bertrand Planes. Photo by </a:t>
            </a:r>
            <a:r>
              <a:rPr lang="en-US" sz="1000" dirty="0" err="1"/>
              <a:t>Neologico</a:t>
            </a:r>
            <a:r>
              <a:rPr lang="en-US" sz="1000" dirty="0"/>
              <a:t> - </a:t>
            </a:r>
            <a:r>
              <a:rPr lang="en-US" sz="1000" dirty="0" smtClean="0"/>
              <a:t>own </a:t>
            </a:r>
            <a:r>
              <a:rPr lang="en-US" sz="1000" dirty="0"/>
              <a:t>work, CC BY-SA 3.0, </a:t>
            </a:r>
            <a:r>
              <a:rPr lang="en-US" sz="1000" dirty="0">
                <a:hlinkClick r:id="rId4"/>
              </a:rPr>
              <a:t>https://</a:t>
            </a:r>
            <a:r>
              <a:rPr lang="en-US" sz="1000" dirty="0" smtClean="0">
                <a:hlinkClick r:id="rId4"/>
              </a:rPr>
              <a:t>commons.wikimedia.org/w/index.php?curid=19295880</a:t>
            </a:r>
            <a:r>
              <a:rPr lang="en-US" sz="1000" dirty="0" smtClean="0"/>
              <a:t> </a:t>
            </a:r>
            <a:endParaRPr lang="en-US" sz="1000" dirty="0"/>
          </a:p>
        </p:txBody>
      </p:sp>
      <p:pic>
        <p:nvPicPr>
          <p:cNvPr id="6" name="Picture 5"/>
          <p:cNvPicPr>
            <a:picLocks noChangeAspect="1"/>
          </p:cNvPicPr>
          <p:nvPr/>
        </p:nvPicPr>
        <p:blipFill>
          <a:blip r:embed="rId5"/>
          <a:stretch>
            <a:fillRect/>
          </a:stretch>
        </p:blipFill>
        <p:spPr>
          <a:xfrm>
            <a:off x="10286553" y="4933168"/>
            <a:ext cx="1587767" cy="1587767"/>
          </a:xfrm>
          <a:prstGeom prst="rect">
            <a:avLst/>
          </a:prstGeom>
        </p:spPr>
      </p:pic>
    </p:spTree>
    <p:extLst>
      <p:ext uri="{BB962C8B-B14F-4D97-AF65-F5344CB8AC3E}">
        <p14:creationId xmlns:p14="http://schemas.microsoft.com/office/powerpoint/2010/main" val="165392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335847"/>
            <a:ext cx="8153400" cy="6186309"/>
          </a:xfrm>
          <a:prstGeom prst="rect">
            <a:avLst/>
          </a:prstGeom>
        </p:spPr>
        <p:txBody>
          <a:bodyPr wrap="square">
            <a:spAutoFit/>
          </a:bodyPr>
          <a:lstStyle/>
          <a:p>
            <a:r>
              <a:rPr lang="en-US" dirty="0"/>
              <a:t>2016</a:t>
            </a:r>
          </a:p>
          <a:p>
            <a:r>
              <a:rPr lang="en-US" dirty="0"/>
              <a:t>Ten Principles of Quantitative Literacy as Discussion Points in Computational Geology,</a:t>
            </a:r>
          </a:p>
          <a:p>
            <a:endParaRPr lang="en-US" dirty="0"/>
          </a:p>
          <a:p>
            <a:r>
              <a:rPr lang="en-US" dirty="0"/>
              <a:t>1.   Sets enable logic and are the basis of communication.</a:t>
            </a:r>
          </a:p>
          <a:p>
            <a:endParaRPr lang="en-US" dirty="0"/>
          </a:p>
          <a:p>
            <a:r>
              <a:rPr lang="en-US" dirty="0"/>
              <a:t>2.   Quantities are more than numbers; they include units.</a:t>
            </a:r>
          </a:p>
          <a:p>
            <a:endParaRPr lang="en-US" dirty="0"/>
          </a:p>
          <a:p>
            <a:pPr marL="342900" indent="-342900">
              <a:buAutoNum type="arabicPeriod" startAt="3"/>
            </a:pPr>
            <a:r>
              <a:rPr lang="en-US" dirty="0"/>
              <a:t>Counting can be difficult, and measurement introduces uncertainties.</a:t>
            </a:r>
          </a:p>
          <a:p>
            <a:endParaRPr lang="en-US" dirty="0"/>
          </a:p>
          <a:p>
            <a:r>
              <a:rPr lang="en-US" dirty="0"/>
              <a:t>4.    Uncertainties propagate through calculation.</a:t>
            </a:r>
          </a:p>
          <a:p>
            <a:endParaRPr lang="en-US" dirty="0"/>
          </a:p>
          <a:p>
            <a:r>
              <a:rPr lang="en-US" dirty="0"/>
              <a:t>5.    Ratios (including rates) make comparisons.</a:t>
            </a:r>
          </a:p>
          <a:p>
            <a:endParaRPr lang="en-US" dirty="0"/>
          </a:p>
          <a:p>
            <a:r>
              <a:rPr lang="en-US" dirty="0"/>
              <a:t>6.    Exponents speak magnitude.</a:t>
            </a:r>
          </a:p>
          <a:p>
            <a:endParaRPr lang="en-US" dirty="0"/>
          </a:p>
          <a:p>
            <a:r>
              <a:rPr lang="en-US" dirty="0"/>
              <a:t>7.    Words underperform our thoughts.</a:t>
            </a:r>
          </a:p>
          <a:p>
            <a:endParaRPr lang="en-US" dirty="0"/>
          </a:p>
          <a:p>
            <a:r>
              <a:rPr lang="en-US" dirty="0"/>
              <a:t>8.    Statistics are socially constructed.</a:t>
            </a:r>
          </a:p>
          <a:p>
            <a:endParaRPr lang="en-US" dirty="0"/>
          </a:p>
          <a:p>
            <a:r>
              <a:rPr lang="en-US" dirty="0"/>
              <a:t>9.    Statistics reduce data; averages hide information.</a:t>
            </a:r>
          </a:p>
          <a:p>
            <a:endParaRPr lang="en-US" dirty="0"/>
          </a:p>
          <a:p>
            <a:r>
              <a:rPr lang="en-US" dirty="0"/>
              <a:t>10.  Models (metaphors) are conditional propositions.</a:t>
            </a:r>
          </a:p>
        </p:txBody>
      </p:sp>
    </p:spTree>
    <p:extLst>
      <p:ext uri="{BB962C8B-B14F-4D97-AF65-F5344CB8AC3E}">
        <p14:creationId xmlns:p14="http://schemas.microsoft.com/office/powerpoint/2010/main" val="1537199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3214" y="1632465"/>
            <a:ext cx="10515600" cy="2852737"/>
          </a:xfrm>
        </p:spPr>
        <p:txBody>
          <a:bodyPr/>
          <a:lstStyle/>
          <a:p>
            <a:r>
              <a:rPr lang="en-US" dirty="0" smtClean="0"/>
              <a:t>Just how easy is it to write a word problem anyway?</a:t>
            </a:r>
            <a:endParaRPr lang="en-US" dirty="0"/>
          </a:p>
        </p:txBody>
      </p:sp>
    </p:spTree>
    <p:extLst>
      <p:ext uri="{BB962C8B-B14F-4D97-AF65-F5344CB8AC3E}">
        <p14:creationId xmlns:p14="http://schemas.microsoft.com/office/powerpoint/2010/main" val="2747987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581401" y="2971800"/>
                <a:ext cx="5141407" cy="11330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rPr>
                          </m:ctrlPr>
                        </m:fPr>
                        <m:num>
                          <m:r>
                            <a:rPr lang="en-US" sz="3600" i="1">
                              <a:latin typeface="Cambria Math"/>
                            </a:rPr>
                            <m:t>3</m:t>
                          </m:r>
                          <m:r>
                            <a:rPr lang="en-US" sz="3600" i="1">
                              <a:latin typeface="Cambria Math"/>
                            </a:rPr>
                            <m:t>𝑥</m:t>
                          </m:r>
                          <m:r>
                            <a:rPr lang="en-US" sz="3600" i="1">
                              <a:latin typeface="Cambria Math"/>
                            </a:rPr>
                            <m:t>−7</m:t>
                          </m:r>
                        </m:num>
                        <m:den>
                          <m:r>
                            <a:rPr lang="en-US" sz="3600" i="1">
                              <a:latin typeface="Cambria Math"/>
                            </a:rPr>
                            <m:t>9</m:t>
                          </m:r>
                        </m:den>
                      </m:f>
                      <m:r>
                        <a:rPr lang="en-US" sz="3600" i="1">
                          <a:latin typeface="Cambria Math"/>
                        </a:rPr>
                        <m:t>+</m:t>
                      </m:r>
                      <m:r>
                        <a:rPr lang="en-US" sz="3600" i="1">
                          <a:latin typeface="Cambria Math"/>
                        </a:rPr>
                        <m:t>𝑥</m:t>
                      </m:r>
                      <m:r>
                        <a:rPr lang="en-US" sz="3600" i="1">
                          <a:latin typeface="Cambria Math"/>
                        </a:rPr>
                        <m:t>=</m:t>
                      </m:r>
                      <m:f>
                        <m:fPr>
                          <m:ctrlPr>
                            <a:rPr lang="en-US" sz="3600" i="1">
                              <a:latin typeface="Cambria Math" panose="02040503050406030204" pitchFamily="18" charset="0"/>
                            </a:rPr>
                          </m:ctrlPr>
                        </m:fPr>
                        <m:num>
                          <m:r>
                            <a:rPr lang="en-US" sz="3600" i="1">
                              <a:latin typeface="Cambria Math"/>
                            </a:rPr>
                            <m:t>3</m:t>
                          </m:r>
                          <m:r>
                            <a:rPr lang="en-US" sz="3600" i="1">
                              <a:latin typeface="Cambria Math"/>
                            </a:rPr>
                            <m:t>𝑥</m:t>
                          </m:r>
                          <m:r>
                            <a:rPr lang="en-US" sz="3600" i="1">
                              <a:latin typeface="Cambria Math"/>
                            </a:rPr>
                            <m:t>+7</m:t>
                          </m:r>
                        </m:num>
                        <m:den>
                          <m:r>
                            <a:rPr lang="en-US" sz="3600" i="1">
                              <a:latin typeface="Cambria Math"/>
                            </a:rPr>
                            <m:t>3</m:t>
                          </m:r>
                        </m:den>
                      </m:f>
                      <m:r>
                        <a:rPr lang="en-US" sz="3600" i="1">
                          <a:latin typeface="Cambria Math"/>
                        </a:rPr>
                        <m:t>+1</m:t>
                      </m:r>
                    </m:oMath>
                  </m:oMathPara>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2057400" y="2971799"/>
                <a:ext cx="5141407" cy="1133067"/>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2667000" y="718555"/>
            <a:ext cx="5419112" cy="1754326"/>
          </a:xfrm>
          <a:prstGeom prst="rect">
            <a:avLst/>
          </a:prstGeom>
          <a:noFill/>
        </p:spPr>
        <p:txBody>
          <a:bodyPr wrap="none" rtlCol="0">
            <a:spAutoFit/>
          </a:bodyPr>
          <a:lstStyle/>
          <a:p>
            <a:r>
              <a:rPr lang="en-US" sz="3600" dirty="0"/>
              <a:t>In the words of an alumna –</a:t>
            </a:r>
          </a:p>
          <a:p>
            <a:endParaRPr lang="en-US" sz="3600" dirty="0"/>
          </a:p>
          <a:p>
            <a:r>
              <a:rPr lang="en-US" sz="3600" dirty="0"/>
              <a:t>Why?</a:t>
            </a:r>
          </a:p>
        </p:txBody>
      </p:sp>
    </p:spTree>
    <p:extLst>
      <p:ext uri="{BB962C8B-B14F-4D97-AF65-F5344CB8AC3E}">
        <p14:creationId xmlns:p14="http://schemas.microsoft.com/office/powerpoint/2010/main" val="3998554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54534"/>
            <a:ext cx="10515600" cy="1325563"/>
          </a:xfrm>
        </p:spPr>
        <p:txBody>
          <a:bodyPr>
            <a:noAutofit/>
          </a:bodyPr>
          <a:lstStyle/>
          <a:p>
            <a:r>
              <a:rPr lang="en-US" sz="6000" dirty="0" smtClean="0"/>
              <a:t>Can you </a:t>
            </a:r>
            <a:r>
              <a:rPr lang="en-US" sz="6000" dirty="0" smtClean="0"/>
              <a:t>write a reasonable</a:t>
            </a:r>
            <a:r>
              <a:rPr lang="en-US" sz="6000" dirty="0" smtClean="0"/>
              <a:t> </a:t>
            </a:r>
            <a:r>
              <a:rPr lang="en-US" sz="6000" dirty="0" smtClean="0"/>
              <a:t>word problem that </a:t>
            </a:r>
            <a:r>
              <a:rPr lang="en-US" sz="6000" dirty="0" smtClean="0"/>
              <a:t>requires that equation?</a:t>
            </a:r>
            <a:endParaRPr lang="en-US" sz="6000" dirty="0"/>
          </a:p>
        </p:txBody>
      </p:sp>
    </p:spTree>
    <p:extLst>
      <p:ext uri="{BB962C8B-B14F-4D97-AF65-F5344CB8AC3E}">
        <p14:creationId xmlns:p14="http://schemas.microsoft.com/office/powerpoint/2010/main" val="3940448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581401" y="2971800"/>
                <a:ext cx="5141407" cy="11330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rPr>
                          </m:ctrlPr>
                        </m:fPr>
                        <m:num>
                          <m:r>
                            <a:rPr lang="en-US" sz="3600" i="1">
                              <a:latin typeface="Cambria Math"/>
                            </a:rPr>
                            <m:t>3</m:t>
                          </m:r>
                          <m:r>
                            <a:rPr lang="en-US" sz="3600" i="1">
                              <a:latin typeface="Cambria Math"/>
                            </a:rPr>
                            <m:t>𝑥</m:t>
                          </m:r>
                          <m:r>
                            <a:rPr lang="en-US" sz="3600" i="1">
                              <a:latin typeface="Cambria Math"/>
                            </a:rPr>
                            <m:t>−7</m:t>
                          </m:r>
                        </m:num>
                        <m:den>
                          <m:r>
                            <a:rPr lang="en-US" sz="3600" i="1">
                              <a:latin typeface="Cambria Math"/>
                            </a:rPr>
                            <m:t>9</m:t>
                          </m:r>
                        </m:den>
                      </m:f>
                      <m:r>
                        <a:rPr lang="en-US" sz="3600" i="1">
                          <a:latin typeface="Cambria Math"/>
                        </a:rPr>
                        <m:t>+</m:t>
                      </m:r>
                      <m:r>
                        <a:rPr lang="en-US" sz="3600" i="1">
                          <a:latin typeface="Cambria Math"/>
                        </a:rPr>
                        <m:t>𝑥</m:t>
                      </m:r>
                      <m:r>
                        <a:rPr lang="en-US" sz="3600" i="1">
                          <a:latin typeface="Cambria Math"/>
                        </a:rPr>
                        <m:t>=</m:t>
                      </m:r>
                      <m:f>
                        <m:fPr>
                          <m:ctrlPr>
                            <a:rPr lang="en-US" sz="3600" i="1">
                              <a:latin typeface="Cambria Math" panose="02040503050406030204" pitchFamily="18" charset="0"/>
                            </a:rPr>
                          </m:ctrlPr>
                        </m:fPr>
                        <m:num>
                          <m:r>
                            <a:rPr lang="en-US" sz="3600" i="1">
                              <a:latin typeface="Cambria Math"/>
                            </a:rPr>
                            <m:t>3</m:t>
                          </m:r>
                          <m:r>
                            <a:rPr lang="en-US" sz="3600" i="1">
                              <a:latin typeface="Cambria Math"/>
                            </a:rPr>
                            <m:t>𝑥</m:t>
                          </m:r>
                          <m:r>
                            <a:rPr lang="en-US" sz="3600" i="1">
                              <a:latin typeface="Cambria Math"/>
                            </a:rPr>
                            <m:t>+7</m:t>
                          </m:r>
                        </m:num>
                        <m:den>
                          <m:r>
                            <a:rPr lang="en-US" sz="3600" i="1">
                              <a:latin typeface="Cambria Math"/>
                            </a:rPr>
                            <m:t>3</m:t>
                          </m:r>
                        </m:den>
                      </m:f>
                      <m:r>
                        <a:rPr lang="en-US" sz="3600" i="1">
                          <a:latin typeface="Cambria Math"/>
                        </a:rPr>
                        <m:t>+1</m:t>
                      </m:r>
                    </m:oMath>
                  </m:oMathPara>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2057400" y="2971799"/>
                <a:ext cx="5141407" cy="1133067"/>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2667000" y="718555"/>
            <a:ext cx="4682051" cy="1754326"/>
          </a:xfrm>
          <a:prstGeom prst="rect">
            <a:avLst/>
          </a:prstGeom>
          <a:noFill/>
        </p:spPr>
        <p:txBody>
          <a:bodyPr wrap="none" rtlCol="0">
            <a:spAutoFit/>
          </a:bodyPr>
          <a:lstStyle/>
          <a:p>
            <a:r>
              <a:rPr lang="en-US" sz="3600" dirty="0" smtClean="0"/>
              <a:t>One more look:</a:t>
            </a:r>
          </a:p>
          <a:p>
            <a:endParaRPr lang="en-US" sz="3600" dirty="0"/>
          </a:p>
          <a:p>
            <a:r>
              <a:rPr lang="en-US" sz="3600" dirty="0" smtClean="0">
                <a:hlinkClick r:id="rId3"/>
              </a:rPr>
              <a:t>ricchezza@mail.usf.edu</a:t>
            </a:r>
            <a:r>
              <a:rPr lang="en-US" sz="3600" dirty="0" smtClean="0"/>
              <a:t> </a:t>
            </a:r>
            <a:endParaRPr lang="en-US" sz="3600" dirty="0"/>
          </a:p>
        </p:txBody>
      </p:sp>
    </p:spTree>
    <p:extLst>
      <p:ext uri="{BB962C8B-B14F-4D97-AF65-F5344CB8AC3E}">
        <p14:creationId xmlns:p14="http://schemas.microsoft.com/office/powerpoint/2010/main" val="2181379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1672"/>
            <a:ext cx="9144000" cy="1178887"/>
          </a:xfrm>
        </p:spPr>
        <p:txBody>
          <a:bodyPr/>
          <a:lstStyle/>
          <a:p>
            <a:r>
              <a:rPr lang="en-US" dirty="0" smtClean="0"/>
              <a:t>Final Questions?</a:t>
            </a:r>
            <a:endParaRPr lang="en-US" dirty="0"/>
          </a:p>
        </p:txBody>
      </p:sp>
      <p:sp>
        <p:nvSpPr>
          <p:cNvPr id="3" name="Subtitle 2"/>
          <p:cNvSpPr>
            <a:spLocks noGrp="1"/>
          </p:cNvSpPr>
          <p:nvPr>
            <p:ph type="subTitle" idx="1"/>
          </p:nvPr>
        </p:nvSpPr>
        <p:spPr>
          <a:xfrm>
            <a:off x="1524000" y="2170559"/>
            <a:ext cx="9144000" cy="1655762"/>
          </a:xfrm>
        </p:spPr>
        <p:txBody>
          <a:bodyPr>
            <a:normAutofit lnSpcReduction="10000"/>
          </a:bodyPr>
          <a:lstStyle/>
          <a:p>
            <a:r>
              <a:rPr lang="en-US" dirty="0" smtClean="0"/>
              <a:t>For correspondence: </a:t>
            </a:r>
            <a:r>
              <a:rPr lang="en-US" dirty="0" smtClean="0">
                <a:hlinkClick r:id="rId2"/>
              </a:rPr>
              <a:t>Ricchezza@mail.usf.edu</a:t>
            </a:r>
            <a:r>
              <a:rPr lang="en-US" dirty="0" smtClean="0"/>
              <a:t> </a:t>
            </a:r>
          </a:p>
          <a:p>
            <a:r>
              <a:rPr lang="en-US" dirty="0" smtClean="0"/>
              <a:t>To find a copy of the presentation: </a:t>
            </a:r>
            <a:r>
              <a:rPr lang="en-US" dirty="0" smtClean="0">
                <a:hlinkClick r:id="rId3"/>
              </a:rPr>
              <a:t>http://vicricchezza.weebly.com/publications/</a:t>
            </a:r>
            <a:r>
              <a:rPr lang="en-US" dirty="0" smtClean="0"/>
              <a:t> </a:t>
            </a:r>
          </a:p>
          <a:p>
            <a:r>
              <a:rPr lang="en-US" dirty="0" smtClean="0"/>
              <a:t>Or scan the QR code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548" y="3826321"/>
            <a:ext cx="2868903" cy="2868903"/>
          </a:xfrm>
          <a:prstGeom prst="rect">
            <a:avLst/>
          </a:prstGeom>
        </p:spPr>
      </p:pic>
    </p:spTree>
    <p:extLst>
      <p:ext uri="{BB962C8B-B14F-4D97-AF65-F5344CB8AC3E}">
        <p14:creationId xmlns:p14="http://schemas.microsoft.com/office/powerpoint/2010/main" val="362330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Primer Questions and Thoughts</a:t>
            </a:r>
            <a:endParaRPr lang="en-US" dirty="0"/>
          </a:p>
        </p:txBody>
      </p:sp>
      <p:sp>
        <p:nvSpPr>
          <p:cNvPr id="3" name="Content Placeholder 2"/>
          <p:cNvSpPr>
            <a:spLocks noGrp="1"/>
          </p:cNvSpPr>
          <p:nvPr>
            <p:ph idx="1"/>
          </p:nvPr>
        </p:nvSpPr>
        <p:spPr/>
        <p:txBody>
          <a:bodyPr>
            <a:normAutofit/>
          </a:bodyPr>
          <a:lstStyle/>
          <a:p>
            <a:pPr lvl="0"/>
            <a:r>
              <a:rPr lang="en-US" dirty="0" smtClean="0"/>
              <a:t>We ask you to think about these questions before we move on:</a:t>
            </a:r>
          </a:p>
          <a:p>
            <a:pPr lvl="1"/>
            <a:r>
              <a:rPr lang="en-US" dirty="0" smtClean="0"/>
              <a:t>What </a:t>
            </a:r>
            <a:r>
              <a:rPr lang="en-US" dirty="0"/>
              <a:t>sort of attitudes do students have about math when they enter your classroom/discipline?</a:t>
            </a:r>
          </a:p>
          <a:p>
            <a:pPr lvl="1"/>
            <a:r>
              <a:rPr lang="en-US" dirty="0"/>
              <a:t>How have traditional math educational/curricular approaches helped or harmed these students before they reached you?</a:t>
            </a:r>
          </a:p>
          <a:p>
            <a:pPr lvl="1"/>
            <a:r>
              <a:rPr lang="en-US" dirty="0"/>
              <a:t>What do you want students to actually do with your QL course – what skills and/or habits of mind are important to you and your discipline for long term retention?</a:t>
            </a:r>
          </a:p>
          <a:p>
            <a:pPr lvl="1"/>
            <a:r>
              <a:rPr lang="en-US" dirty="0"/>
              <a:t>How (if at all) can the methods that seem to be successful at the intersection of QL and geoscience be adapted to other disciplines</a:t>
            </a:r>
            <a:r>
              <a:rPr lang="en-US" dirty="0" smtClean="0"/>
              <a:t>?</a:t>
            </a:r>
          </a:p>
          <a:p>
            <a:pPr marL="0" indent="0">
              <a:buNone/>
            </a:pPr>
            <a:r>
              <a:rPr lang="en-US" dirty="0" smtClean="0"/>
              <a:t>And now, let’s talk about the history of Computational Geology…</a:t>
            </a:r>
            <a:endParaRPr lang="en-US" dirty="0"/>
          </a:p>
        </p:txBody>
      </p:sp>
    </p:spTree>
    <p:extLst>
      <p:ext uri="{BB962C8B-B14F-4D97-AF65-F5344CB8AC3E}">
        <p14:creationId xmlns:p14="http://schemas.microsoft.com/office/powerpoint/2010/main" val="355858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96" y="1017430"/>
            <a:ext cx="10515600" cy="1162453"/>
          </a:xfrm>
        </p:spPr>
        <p:txBody>
          <a:bodyPr/>
          <a:lstStyle/>
          <a:p>
            <a:r>
              <a:rPr lang="en-US" dirty="0" smtClean="0"/>
              <a:t>But before the history lesson…</a:t>
            </a:r>
            <a:endParaRPr lang="en-US" dirty="0"/>
          </a:p>
        </p:txBody>
      </p:sp>
      <p:pic>
        <p:nvPicPr>
          <p:cNvPr id="6" name="Picture 5"/>
          <p:cNvPicPr>
            <a:picLocks noChangeAspect="1"/>
          </p:cNvPicPr>
          <p:nvPr/>
        </p:nvPicPr>
        <p:blipFill>
          <a:blip r:embed="rId2"/>
          <a:stretch>
            <a:fillRect/>
          </a:stretch>
        </p:blipFill>
        <p:spPr>
          <a:xfrm>
            <a:off x="3318832" y="2179883"/>
            <a:ext cx="5850727" cy="3065781"/>
          </a:xfrm>
          <a:prstGeom prst="rect">
            <a:avLst/>
          </a:prstGeom>
        </p:spPr>
      </p:pic>
      <p:sp>
        <p:nvSpPr>
          <p:cNvPr id="7" name="TextBox 6"/>
          <p:cNvSpPr txBox="1"/>
          <p:nvPr/>
        </p:nvSpPr>
        <p:spPr>
          <a:xfrm>
            <a:off x="4919730" y="5653825"/>
            <a:ext cx="2253802" cy="1015663"/>
          </a:xfrm>
          <a:prstGeom prst="rect">
            <a:avLst/>
          </a:prstGeom>
          <a:noFill/>
        </p:spPr>
        <p:txBody>
          <a:bodyPr wrap="square" rtlCol="0">
            <a:spAutoFit/>
          </a:bodyPr>
          <a:lstStyle/>
          <a:p>
            <a:r>
              <a:rPr lang="en-US" sz="1000" dirty="0" smtClean="0"/>
              <a:t>Logarithmic scale of geologic time, taken from “Highly </a:t>
            </a:r>
            <a:r>
              <a:rPr lang="en-US" sz="1000" dirty="0" err="1" smtClean="0"/>
              <a:t>Allochthonous</a:t>
            </a:r>
            <a:r>
              <a:rPr lang="en-US" sz="1000" dirty="0" smtClean="0"/>
              <a:t>” by </a:t>
            </a:r>
            <a:r>
              <a:rPr lang="en-US" sz="1000" dirty="0"/>
              <a:t>Chris Rowan, </a:t>
            </a:r>
            <a:r>
              <a:rPr lang="en-US" sz="1000" dirty="0">
                <a:hlinkClick r:id="rId3"/>
              </a:rPr>
              <a:t>http://all-geo.org/highlyallochthonous/2008/08/more-thoughts-on-illustrating-geological-time</a:t>
            </a:r>
            <a:r>
              <a:rPr lang="en-US" sz="1000" dirty="0" smtClean="0">
                <a:hlinkClick r:id="rId3"/>
              </a:rPr>
              <a:t>/</a:t>
            </a:r>
            <a:r>
              <a:rPr lang="en-US" sz="1000" dirty="0" smtClean="0"/>
              <a:t> </a:t>
            </a:r>
            <a:endParaRPr lang="en-US" sz="1000" dirty="0"/>
          </a:p>
        </p:txBody>
      </p:sp>
    </p:spTree>
    <p:extLst>
      <p:ext uri="{BB962C8B-B14F-4D97-AF65-F5344CB8AC3E}">
        <p14:creationId xmlns:p14="http://schemas.microsoft.com/office/powerpoint/2010/main" val="2477994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703" y="1599437"/>
            <a:ext cx="5840474" cy="4218798"/>
          </a:xfrm>
          <a:prstGeom prst="rect">
            <a:avLst/>
          </a:prstGeom>
        </p:spPr>
      </p:pic>
      <p:sp>
        <p:nvSpPr>
          <p:cNvPr id="14" name="Rectangle 13"/>
          <p:cNvSpPr/>
          <p:nvPr/>
        </p:nvSpPr>
        <p:spPr>
          <a:xfrm>
            <a:off x="5988177" y="849453"/>
            <a:ext cx="6019800" cy="523220"/>
          </a:xfrm>
          <a:prstGeom prst="rect">
            <a:avLst/>
          </a:prstGeom>
        </p:spPr>
        <p:txBody>
          <a:bodyPr wrap="square">
            <a:spAutoFit/>
          </a:bodyPr>
          <a:lstStyle/>
          <a:p>
            <a:pPr algn="ctr"/>
            <a:r>
              <a:rPr lang="en-US" sz="2800" b="1" dirty="0" smtClean="0"/>
              <a:t>Goals and Methods</a:t>
            </a:r>
            <a:endParaRPr lang="en-US" sz="2800" b="1" dirty="0"/>
          </a:p>
        </p:txBody>
      </p:sp>
      <p:sp>
        <p:nvSpPr>
          <p:cNvPr id="15" name="Rectangle 14"/>
          <p:cNvSpPr/>
          <p:nvPr/>
        </p:nvSpPr>
        <p:spPr>
          <a:xfrm>
            <a:off x="-31623" y="849453"/>
            <a:ext cx="6019800" cy="523220"/>
          </a:xfrm>
          <a:prstGeom prst="rect">
            <a:avLst/>
          </a:prstGeom>
        </p:spPr>
        <p:txBody>
          <a:bodyPr wrap="square">
            <a:spAutoFit/>
          </a:bodyPr>
          <a:lstStyle/>
          <a:p>
            <a:pPr algn="ctr"/>
            <a:r>
              <a:rPr lang="en-US" sz="2800" b="1" dirty="0"/>
              <a:t>Quantitative Literacy </a:t>
            </a:r>
            <a:r>
              <a:rPr lang="en-US" sz="2800" b="1" i="1" dirty="0"/>
              <a:t>sensu lato</a:t>
            </a:r>
            <a:endParaRPr lang="en-US" sz="2800" b="1" dirty="0"/>
          </a:p>
        </p:txBody>
      </p:sp>
      <p:sp>
        <p:nvSpPr>
          <p:cNvPr id="16" name="Rectangle 15"/>
          <p:cNvSpPr/>
          <p:nvPr/>
        </p:nvSpPr>
        <p:spPr>
          <a:xfrm>
            <a:off x="2978276" y="326233"/>
            <a:ext cx="6139965" cy="523220"/>
          </a:xfrm>
          <a:prstGeom prst="rect">
            <a:avLst/>
          </a:prstGeom>
        </p:spPr>
        <p:txBody>
          <a:bodyPr wrap="square">
            <a:spAutoFit/>
          </a:bodyPr>
          <a:lstStyle/>
          <a:p>
            <a:pPr algn="ctr"/>
            <a:r>
              <a:rPr lang="en-US" sz="2800" b="1" dirty="0" smtClean="0"/>
              <a:t>What is Computational Geology About?</a:t>
            </a:r>
            <a:endParaRPr lang="en-US" sz="2800" b="1" dirty="0"/>
          </a:p>
        </p:txBody>
      </p:sp>
      <p:sp>
        <p:nvSpPr>
          <p:cNvPr id="10" name="Content Placeholder 9"/>
          <p:cNvSpPr>
            <a:spLocks noGrp="1"/>
          </p:cNvSpPr>
          <p:nvPr>
            <p:ph sz="half" idx="2"/>
          </p:nvPr>
        </p:nvSpPr>
        <p:spPr/>
        <p:txBody>
          <a:bodyPr/>
          <a:lstStyle/>
          <a:p>
            <a:r>
              <a:rPr lang="en-US" dirty="0" smtClean="0"/>
              <a:t>Learn how to solve problems!</a:t>
            </a:r>
          </a:p>
          <a:p>
            <a:r>
              <a:rPr lang="en-US" dirty="0" smtClean="0"/>
              <a:t>From day one, </a:t>
            </a:r>
            <a:r>
              <a:rPr lang="en-US" i="1" dirty="0" smtClean="0"/>
              <a:t>How to Solve It </a:t>
            </a:r>
            <a:r>
              <a:rPr lang="en-US" dirty="0" smtClean="0"/>
              <a:t>has been essential. (Polya 1945)</a:t>
            </a:r>
          </a:p>
          <a:p>
            <a:r>
              <a:rPr lang="en-US" dirty="0" smtClean="0"/>
              <a:t>Four step process for problem solving:</a:t>
            </a:r>
          </a:p>
          <a:p>
            <a:pPr lvl="1"/>
            <a:r>
              <a:rPr lang="en-US" dirty="0" smtClean="0"/>
              <a:t>Recognize the problem</a:t>
            </a:r>
          </a:p>
          <a:p>
            <a:pPr lvl="1"/>
            <a:r>
              <a:rPr lang="en-US" dirty="0" smtClean="0"/>
              <a:t>Establish a plan</a:t>
            </a:r>
          </a:p>
          <a:p>
            <a:pPr lvl="1"/>
            <a:r>
              <a:rPr lang="en-US" dirty="0" smtClean="0"/>
              <a:t>Carry out the plan</a:t>
            </a:r>
          </a:p>
          <a:p>
            <a:pPr lvl="1"/>
            <a:r>
              <a:rPr lang="en-US" dirty="0" smtClean="0"/>
              <a:t>Look back</a:t>
            </a:r>
            <a:endParaRPr lang="en-US" dirty="0"/>
          </a:p>
        </p:txBody>
      </p:sp>
    </p:spTree>
    <p:extLst>
      <p:ext uri="{BB962C8B-B14F-4D97-AF65-F5344CB8AC3E}">
        <p14:creationId xmlns:p14="http://schemas.microsoft.com/office/powerpoint/2010/main" val="2646839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Geology</a:t>
            </a:r>
            <a:endParaRPr lang="en-US" dirty="0"/>
          </a:p>
        </p:txBody>
      </p:sp>
      <p:sp>
        <p:nvSpPr>
          <p:cNvPr id="3" name="Content Placeholder 2"/>
          <p:cNvSpPr>
            <a:spLocks noGrp="1"/>
          </p:cNvSpPr>
          <p:nvPr>
            <p:ph idx="1"/>
          </p:nvPr>
        </p:nvSpPr>
        <p:spPr>
          <a:xfrm>
            <a:off x="838200" y="1825625"/>
            <a:ext cx="10515600" cy="4794116"/>
          </a:xfrm>
        </p:spPr>
        <p:txBody>
          <a:bodyPr>
            <a:normAutofit/>
          </a:bodyPr>
          <a:lstStyle/>
          <a:p>
            <a:r>
              <a:rPr lang="en-US" dirty="0" smtClean="0"/>
              <a:t>Successor to graduate course “Math Concepts for Geologists”</a:t>
            </a:r>
          </a:p>
          <a:p>
            <a:r>
              <a:rPr lang="en-US" dirty="0" err="1" smtClean="0"/>
              <a:t>MCfG</a:t>
            </a:r>
            <a:r>
              <a:rPr lang="en-US" dirty="0" smtClean="0"/>
              <a:t> due to inadequacies of graduate students</a:t>
            </a:r>
            <a:endParaRPr lang="en-US" dirty="0" smtClean="0"/>
          </a:p>
          <a:p>
            <a:r>
              <a:rPr lang="en-US" dirty="0" smtClean="0"/>
              <a:t>CG </a:t>
            </a:r>
            <a:r>
              <a:rPr lang="en-US" dirty="0"/>
              <a:t>s</a:t>
            </a:r>
            <a:r>
              <a:rPr lang="en-US" dirty="0" smtClean="0"/>
              <a:t>tarted </a:t>
            </a:r>
            <a:r>
              <a:rPr lang="en-US" dirty="0" smtClean="0"/>
              <a:t>1996 by student petition</a:t>
            </a:r>
          </a:p>
          <a:p>
            <a:r>
              <a:rPr lang="en-US" dirty="0" smtClean="0"/>
              <a:t>Originally spreadsheets and calculus-heavy</a:t>
            </a:r>
          </a:p>
          <a:p>
            <a:r>
              <a:rPr lang="en-US" dirty="0" smtClean="0"/>
              <a:t>Now focused on sets of word problems supported by spreadsheets and hands-on </a:t>
            </a:r>
            <a:r>
              <a:rPr lang="en-US" dirty="0" smtClean="0"/>
              <a:t>activities/labs</a:t>
            </a:r>
            <a:endParaRPr lang="en-US" dirty="0" smtClean="0"/>
          </a:p>
          <a:p>
            <a:pPr lvl="1"/>
            <a:r>
              <a:rPr lang="en-US" dirty="0" smtClean="0"/>
              <a:t>LV discussed at length in MAA interview with </a:t>
            </a:r>
            <a:r>
              <a:rPr lang="en-US" dirty="0" err="1" smtClean="0"/>
              <a:t>Gizem</a:t>
            </a:r>
            <a:r>
              <a:rPr lang="en-US" dirty="0" smtClean="0"/>
              <a:t> </a:t>
            </a:r>
            <a:r>
              <a:rPr lang="en-US" dirty="0" err="1" smtClean="0"/>
              <a:t>Karaali</a:t>
            </a:r>
            <a:r>
              <a:rPr lang="en-US" dirty="0" smtClean="0"/>
              <a:t> </a:t>
            </a:r>
            <a:r>
              <a:rPr lang="en-US" sz="2000" dirty="0" smtClean="0"/>
              <a:t/>
            </a:r>
            <a:br>
              <a:rPr lang="en-US" sz="2000" dirty="0" smtClean="0"/>
            </a:br>
            <a:r>
              <a:rPr lang="en-US" sz="1500" dirty="0" smtClean="0"/>
              <a:t>(</a:t>
            </a:r>
            <a:r>
              <a:rPr lang="en-US" sz="1500" dirty="0" smtClean="0"/>
              <a:t>upcoming book, </a:t>
            </a:r>
            <a:r>
              <a:rPr lang="en-US" sz="1500" dirty="0"/>
              <a:t>Tunstall, L., </a:t>
            </a:r>
            <a:r>
              <a:rPr lang="en-US" sz="1500" dirty="0" err="1"/>
              <a:t>Karaali</a:t>
            </a:r>
            <a:r>
              <a:rPr lang="en-US" sz="1500" dirty="0"/>
              <a:t>, G., </a:t>
            </a:r>
            <a:r>
              <a:rPr lang="en-US" sz="1500" dirty="0" err="1"/>
              <a:t>Piercey</a:t>
            </a:r>
            <a:r>
              <a:rPr lang="en-US" sz="1500" dirty="0"/>
              <a:t>, V., </a:t>
            </a:r>
            <a:r>
              <a:rPr lang="en-US" sz="1500" i="1" dirty="0"/>
              <a:t>Shifting Contexts, Stable Core: Advancing Quantitative Literacy in Higher Education</a:t>
            </a:r>
            <a:r>
              <a:rPr lang="en-US" sz="1500" dirty="0"/>
              <a:t>, an edited volume of articles, manuscript under </a:t>
            </a:r>
            <a:r>
              <a:rPr lang="en-US" sz="1500" dirty="0" smtClean="0"/>
              <a:t>consideration, expected publish date 2018)</a:t>
            </a:r>
          </a:p>
          <a:p>
            <a:pPr lvl="1"/>
            <a:r>
              <a:rPr lang="en-US" sz="1500" dirty="0"/>
              <a:t>Vacher, H.L. 2000. "A course in geological-mathematical problem solving."  </a:t>
            </a:r>
            <a:r>
              <a:rPr lang="en-US" sz="1500" i="1" dirty="0"/>
              <a:t>Journal of Geoscience Education</a:t>
            </a:r>
            <a:r>
              <a:rPr lang="en-US" sz="1500" dirty="0"/>
              <a:t> 48 (4):478-481.</a:t>
            </a:r>
          </a:p>
          <a:p>
            <a:pPr lvl="1"/>
            <a:r>
              <a:rPr lang="en-US" sz="1500" dirty="0"/>
              <a:t>Ricchezza, Victor J., and H.L. Vacher. 2017. "A Twenty-Year Look at “Computational Geology,” an Evolving, In-Discipline Course in Quantitative Literacy at the University of South Florida."  </a:t>
            </a:r>
            <a:r>
              <a:rPr lang="en-US" sz="1500" i="1" dirty="0"/>
              <a:t>Numeracy</a:t>
            </a:r>
            <a:r>
              <a:rPr lang="en-US" sz="1500" dirty="0"/>
              <a:t> 10 (1). </a:t>
            </a:r>
            <a:r>
              <a:rPr lang="en-US" sz="1500" dirty="0" err="1"/>
              <a:t>doi</a:t>
            </a:r>
            <a:r>
              <a:rPr lang="en-US" sz="1500" dirty="0"/>
              <a:t>: </a:t>
            </a:r>
            <a:r>
              <a:rPr lang="en-US" sz="1500" u="sng" dirty="0">
                <a:hlinkClick r:id="rId2"/>
              </a:rPr>
              <a:t>http://dx.doi.org/10.5038/1936-4660.10.1.6</a:t>
            </a:r>
            <a:r>
              <a:rPr lang="en-US" sz="1500" u="sng" dirty="0" smtClean="0"/>
              <a:t>.</a:t>
            </a:r>
            <a:r>
              <a:rPr lang="en-US" sz="1500" dirty="0"/>
              <a:t> </a:t>
            </a:r>
            <a:endParaRPr lang="en-US" sz="1500" u="sng" dirty="0"/>
          </a:p>
        </p:txBody>
      </p:sp>
    </p:spTree>
    <p:extLst>
      <p:ext uri="{BB962C8B-B14F-4D97-AF65-F5344CB8AC3E}">
        <p14:creationId xmlns:p14="http://schemas.microsoft.com/office/powerpoint/2010/main" val="91998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1997 Syllabus</a:t>
            </a:r>
            <a:endParaRPr lang="en-US" dirty="0"/>
          </a:p>
        </p:txBody>
      </p:sp>
      <p:sp>
        <p:nvSpPr>
          <p:cNvPr id="4" name="Content Placeholder 3"/>
          <p:cNvSpPr>
            <a:spLocks noGrp="1"/>
          </p:cNvSpPr>
          <p:nvPr>
            <p:ph sz="half" idx="1"/>
          </p:nvPr>
        </p:nvSpPr>
        <p:spPr/>
        <p:txBody>
          <a:bodyPr/>
          <a:lstStyle/>
          <a:p>
            <a:r>
              <a:rPr lang="en-US" dirty="0" smtClean="0"/>
              <a:t>This is a selection from the 1997 syllabus (the second offering)</a:t>
            </a:r>
          </a:p>
          <a:p>
            <a:r>
              <a:rPr lang="en-US" dirty="0"/>
              <a:t>S</a:t>
            </a:r>
            <a:r>
              <a:rPr lang="en-US" dirty="0" smtClean="0"/>
              <a:t>imilar </a:t>
            </a:r>
            <a:r>
              <a:rPr lang="en-US" dirty="0" smtClean="0"/>
              <a:t>to the first offering</a:t>
            </a:r>
          </a:p>
          <a:p>
            <a:r>
              <a:rPr lang="en-US" dirty="0" smtClean="0"/>
              <a:t>Topics </a:t>
            </a:r>
            <a:r>
              <a:rPr lang="en-US" dirty="0" smtClean="0"/>
              <a:t>based </a:t>
            </a:r>
            <a:r>
              <a:rPr lang="en-US" dirty="0" smtClean="0"/>
              <a:t>on student needs </a:t>
            </a:r>
          </a:p>
          <a:p>
            <a:r>
              <a:rPr lang="en-US" dirty="0" smtClean="0"/>
              <a:t>Determined at </a:t>
            </a:r>
            <a:r>
              <a:rPr lang="en-US" dirty="0" smtClean="0"/>
              <a:t>first </a:t>
            </a:r>
            <a:r>
              <a:rPr lang="en-US" dirty="0" smtClean="0"/>
              <a:t>meeting</a:t>
            </a:r>
          </a:p>
          <a:p>
            <a:r>
              <a:rPr lang="en-US" dirty="0" smtClean="0"/>
              <a:t>Heavy use of spreadsheets for problem solving</a:t>
            </a:r>
            <a:endParaRPr lang="en-US" dirty="0"/>
          </a:p>
        </p:txBody>
      </p:sp>
      <p:pic>
        <p:nvPicPr>
          <p:cNvPr id="6" name="Content Placeholder 5"/>
          <p:cNvPicPr>
            <a:picLocks noGrp="1" noChangeAspect="1"/>
          </p:cNvPicPr>
          <p:nvPr>
            <p:ph sz="half" idx="2"/>
          </p:nvPr>
        </p:nvPicPr>
        <p:blipFill>
          <a:blip r:embed="rId2"/>
          <a:stretch>
            <a:fillRect/>
          </a:stretch>
        </p:blipFill>
        <p:spPr>
          <a:xfrm>
            <a:off x="6172200" y="2831779"/>
            <a:ext cx="5181600" cy="2339029"/>
          </a:xfrm>
          <a:prstGeom prst="rect">
            <a:avLst/>
          </a:prstGeom>
        </p:spPr>
      </p:pic>
    </p:spTree>
    <p:extLst>
      <p:ext uri="{BB962C8B-B14F-4D97-AF65-F5344CB8AC3E}">
        <p14:creationId xmlns:p14="http://schemas.microsoft.com/office/powerpoint/2010/main" val="373112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Modules</a:t>
            </a:r>
            <a:endParaRPr lang="en-US" dirty="0"/>
          </a:p>
        </p:txBody>
      </p:sp>
      <p:sp>
        <p:nvSpPr>
          <p:cNvPr id="4" name="Content Placeholder 3"/>
          <p:cNvSpPr>
            <a:spLocks noGrp="1"/>
          </p:cNvSpPr>
          <p:nvPr>
            <p:ph sz="half" idx="1"/>
          </p:nvPr>
        </p:nvSpPr>
        <p:spPr>
          <a:xfrm>
            <a:off x="838200" y="1390918"/>
            <a:ext cx="5181600" cy="4786045"/>
          </a:xfrm>
        </p:spPr>
        <p:txBody>
          <a:bodyPr>
            <a:normAutofit fontScale="92500"/>
          </a:bodyPr>
          <a:lstStyle/>
          <a:p>
            <a:r>
              <a:rPr lang="en-US" dirty="0" smtClean="0"/>
              <a:t>Started around 2002</a:t>
            </a:r>
          </a:p>
          <a:p>
            <a:r>
              <a:rPr lang="en-US" dirty="0" smtClean="0"/>
              <a:t>Three NSF grants for Spreadsheets Across the Curriculum.</a:t>
            </a:r>
          </a:p>
          <a:p>
            <a:r>
              <a:rPr lang="en-US" dirty="0" smtClean="0"/>
              <a:t>Each has a PowerPoint with instructions and background.</a:t>
            </a:r>
          </a:p>
          <a:p>
            <a:r>
              <a:rPr lang="en-US" dirty="0" smtClean="0"/>
              <a:t>Students complete guided Excel sheet for lab credit.</a:t>
            </a:r>
          </a:p>
          <a:p>
            <a:r>
              <a:rPr lang="en-US" dirty="0" smtClean="0"/>
              <a:t>At one point they made their own for class projects.</a:t>
            </a:r>
          </a:p>
          <a:p>
            <a:r>
              <a:rPr lang="en-US" dirty="0" smtClean="0"/>
              <a:t>4 SSAC papers in </a:t>
            </a:r>
            <a:r>
              <a:rPr lang="en-US" i="1" dirty="0" smtClean="0"/>
              <a:t>Numeracy.</a:t>
            </a:r>
            <a:endParaRPr lang="en-US" dirty="0" smtClean="0"/>
          </a:p>
          <a:p>
            <a:r>
              <a:rPr lang="en-US" sz="1600" dirty="0" smtClean="0">
                <a:hlinkClick r:id="rId2"/>
              </a:rPr>
              <a:t>https://serc.carleton.edu/sp/ssac_home/index.html</a:t>
            </a:r>
            <a:r>
              <a:rPr lang="en-US" sz="1600" dirty="0" smtClean="0"/>
              <a:t> </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6303135" y="4152900"/>
            <a:ext cx="5638800" cy="2209800"/>
          </a:xfrm>
          <a:prstGeom prst="rect">
            <a:avLst/>
          </a:prstGeom>
        </p:spPr>
      </p:pic>
      <p:pic>
        <p:nvPicPr>
          <p:cNvPr id="7" name="Picture 6"/>
          <p:cNvPicPr>
            <a:picLocks noChangeAspect="1"/>
          </p:cNvPicPr>
          <p:nvPr/>
        </p:nvPicPr>
        <p:blipFill>
          <a:blip r:embed="rId4"/>
          <a:stretch>
            <a:fillRect/>
          </a:stretch>
        </p:blipFill>
        <p:spPr>
          <a:xfrm>
            <a:off x="6659987" y="173596"/>
            <a:ext cx="4925096" cy="3735560"/>
          </a:xfrm>
          <a:prstGeom prst="rect">
            <a:avLst/>
          </a:prstGeom>
        </p:spPr>
      </p:pic>
    </p:spTree>
    <p:extLst>
      <p:ext uri="{BB962C8B-B14F-4D97-AF65-F5344CB8AC3E}">
        <p14:creationId xmlns:p14="http://schemas.microsoft.com/office/powerpoint/2010/main" val="145949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QL Program">
  <a:themeElements>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spDef>
    <a:ln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ln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QL Program">
  <a:themeElements>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spDef>
    <a:ln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ln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QL Program">
  <a:themeElements>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spDef>
    <a:ln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ln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QL Program">
  <a:themeElements>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spDef>
    <a:ln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ln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QL Program">
  <a:themeElements>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L Progr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spDef>
    <a:lnDef>
      <a:spPr bwMode="auto">
        <a:xfrm>
          <a:off x="0" y="0"/>
          <a:ext cx="1" cy="1"/>
        </a:xfrm>
        <a:custGeom>
          <a:avLst/>
          <a:gdLst/>
          <a:ahLst/>
          <a:cxnLst/>
          <a:rect l="0" t="0" r="0" b="0"/>
          <a:pathLst/>
        </a:custGeom>
        <a:solidFill>
          <a:srgbClr val="CCECFF">
            <a:alpha val="50000"/>
          </a:srgbClr>
        </a:solidFill>
        <a:ln w="25400"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sym typeface="Wingdings" pitchFamily="16" charset="2"/>
          </a:defRPr>
        </a:defPPr>
      </a:lstStyle>
    </a:lnDef>
  </a:objectDefaults>
  <a:extraClrSchemeLst>
    <a:extraClrScheme>
      <a:clrScheme name="1_QL Progr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L Progr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L Progr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L Progr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L Progr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L Progr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L Progr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L Progr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L Progr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L Progr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L Progr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L Progr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13863</TotalTime>
  <Words>2329</Words>
  <Application>Microsoft Office PowerPoint</Application>
  <PresentationFormat>Widescreen</PresentationFormat>
  <Paragraphs>252</Paragraphs>
  <Slides>35</Slides>
  <Notes>5</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9" baseType="lpstr">
      <vt:lpstr>ＭＳ Ｐゴシック</vt:lpstr>
      <vt:lpstr>Arial</vt:lpstr>
      <vt:lpstr>Calibri</vt:lpstr>
      <vt:lpstr>Calibri Light</vt:lpstr>
      <vt:lpstr>Cambria Math</vt:lpstr>
      <vt:lpstr>Times New Roman</vt:lpstr>
      <vt:lpstr>Wingdings</vt:lpstr>
      <vt:lpstr>1_QL Program</vt:lpstr>
      <vt:lpstr>2_QL Program</vt:lpstr>
      <vt:lpstr>3_QL Program</vt:lpstr>
      <vt:lpstr>4_QL Program</vt:lpstr>
      <vt:lpstr>5_QL Program</vt:lpstr>
      <vt:lpstr>Office Theme</vt:lpstr>
      <vt:lpstr>Worksheet</vt:lpstr>
      <vt:lpstr>Word Problems Across the Curriculum: Lessons Learned from Computational Geology at the University of South Florida</vt:lpstr>
      <vt:lpstr>Why Are We Here?</vt:lpstr>
      <vt:lpstr>Facilitated Session Introduction (How we Will Fill the Hour)</vt:lpstr>
      <vt:lpstr>Primer Questions and Thoughts</vt:lpstr>
      <vt:lpstr>But before the history lesson…</vt:lpstr>
      <vt:lpstr>PowerPoint Presentation</vt:lpstr>
      <vt:lpstr>Computational Geology</vt:lpstr>
      <vt:lpstr>1997 Syllabus</vt:lpstr>
      <vt:lpstr>Spreadsheet Modules</vt:lpstr>
      <vt:lpstr>How Much Water is in Crater Lake?</vt:lpstr>
      <vt:lpstr>Bathymetry of Crater Lake</vt:lpstr>
      <vt:lpstr>The spreadsheet (provided)</vt:lpstr>
      <vt:lpstr>Conversions</vt:lpstr>
      <vt:lpstr>End-of-module assignment</vt:lpstr>
      <vt:lpstr>Cognitive Load Theory</vt:lpstr>
      <vt:lpstr>Word Problems and Problem Sets</vt:lpstr>
      <vt:lpstr>New Labs</vt:lpstr>
      <vt:lpstr>Second Instructor</vt:lpstr>
      <vt:lpstr>How Do We Know?</vt:lpstr>
      <vt:lpstr>Alumni Narratives on Computational Geology (Spring 1997 – Fall 2013)</vt:lpstr>
      <vt:lpstr>Quantitative Literacy in the Affective Domain: Computational Geology Students’ Reactions to Devlin’s The Math Instinct</vt:lpstr>
      <vt:lpstr>A Morning Chat with Len Vacher</vt:lpstr>
      <vt:lpstr>Some Questions for Len</vt:lpstr>
      <vt:lpstr>Audience Interaction</vt:lpstr>
      <vt:lpstr>Remember These? Your Turn Now</vt:lpstr>
      <vt:lpstr>PowerPoint Presentation</vt:lpstr>
      <vt:lpstr>Concluding Remarks</vt:lpstr>
      <vt:lpstr>How Much of This Could be Adapted to Other Disciplines?</vt:lpstr>
      <vt:lpstr>The Ten Commandments of Len</vt:lpstr>
      <vt:lpstr>PowerPoint Presentation</vt:lpstr>
      <vt:lpstr>Just how easy is it to write a word problem anyway?</vt:lpstr>
      <vt:lpstr>PowerPoint Presentation</vt:lpstr>
      <vt:lpstr>Can you write a reasonable word problem that requires that equation?</vt:lpstr>
      <vt:lpstr>PowerPoint Presentation</vt:lpstr>
      <vt:lpstr>Final Questions?</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Problems Across the Curriculum: Lessons Learned from Computational Geology at the University of South Florida</dc:title>
  <dc:creator>Ricchezza, Victor</dc:creator>
  <cp:lastModifiedBy>Ricchezza, Victor</cp:lastModifiedBy>
  <cp:revision>60</cp:revision>
  <dcterms:created xsi:type="dcterms:W3CDTF">2017-11-01T19:42:57Z</dcterms:created>
  <dcterms:modified xsi:type="dcterms:W3CDTF">2017-11-14T20:49:07Z</dcterms:modified>
</cp:coreProperties>
</file>